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7.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8.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notesMasterIdLst>
    <p:notesMasterId r:id="rId12"/>
  </p:notesMasterIdLst>
  <p:sldIdLst>
    <p:sldId id="256" r:id="rId2"/>
    <p:sldId id="258" r:id="rId3"/>
    <p:sldId id="264" r:id="rId4"/>
    <p:sldId id="257" r:id="rId5"/>
    <p:sldId id="259" r:id="rId6"/>
    <p:sldId id="262" r:id="rId7"/>
    <p:sldId id="261" r:id="rId8"/>
    <p:sldId id="263" r:id="rId9"/>
    <p:sldId id="266"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4995" autoAdjust="0"/>
    <p:restoredTop sz="93775" autoAdjust="0"/>
  </p:normalViewPr>
  <p:slideViewPr>
    <p:cSldViewPr snapToGrid="0">
      <p:cViewPr varScale="1">
        <p:scale>
          <a:sx n="75" d="100"/>
          <a:sy n="75" d="100"/>
        </p:scale>
        <p:origin x="43" y="82"/>
      </p:cViewPr>
      <p:guideLst/>
    </p:cSldViewPr>
  </p:slideViewPr>
  <p:notesTextViewPr>
    <p:cViewPr>
      <p:scale>
        <a:sx n="3" d="2"/>
        <a:sy n="3" d="2"/>
      </p:scale>
      <p:origin x="0" y="0"/>
    </p:cViewPr>
  </p:notesTextViewPr>
  <p:sorterViewPr>
    <p:cViewPr varScale="1">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EBBC748D-E71A-4041-A682-90E9D5362B0F}" type="doc">
      <dgm:prSet loTypeId="urn:microsoft.com/office/officeart/2005/8/layout/pyramid2" loCatId="pyramid" qsTypeId="urn:microsoft.com/office/officeart/2005/8/quickstyle/simple1" qsCatId="simple" csTypeId="urn:microsoft.com/office/officeart/2005/8/colors/accent1_2" csCatId="accent1" phldr="1"/>
      <dgm:spPr/>
    </dgm:pt>
    <dgm:pt modelId="{AB91030C-6229-4B0A-83C4-07F9F0DA0643}">
      <dgm:prSet phldrT="[Texte]"/>
      <dgm:spPr/>
      <dgm:t>
        <a:bodyPr/>
        <a:lstStyle/>
        <a:p>
          <a:r>
            <a:rPr lang="fr-FR" b="1" dirty="0" smtClean="0"/>
            <a:t>Un dumping salarial, social, fiscal &amp; environnemental </a:t>
          </a:r>
          <a:endParaRPr lang="fr-FR" b="1" dirty="0"/>
        </a:p>
      </dgm:t>
    </dgm:pt>
    <dgm:pt modelId="{261E911E-51E1-43A1-9398-8818F8C4BF30}" type="parTrans" cxnId="{937032C2-1B10-40B0-BDD2-9C25F58DF27D}">
      <dgm:prSet/>
      <dgm:spPr/>
      <dgm:t>
        <a:bodyPr/>
        <a:lstStyle/>
        <a:p>
          <a:endParaRPr lang="fr-FR"/>
        </a:p>
      </dgm:t>
    </dgm:pt>
    <dgm:pt modelId="{9A80D9E9-7E76-4A1D-A6FF-23BB34727DEF}" type="sibTrans" cxnId="{937032C2-1B10-40B0-BDD2-9C25F58DF27D}">
      <dgm:prSet/>
      <dgm:spPr/>
      <dgm:t>
        <a:bodyPr/>
        <a:lstStyle/>
        <a:p>
          <a:endParaRPr lang="fr-FR"/>
        </a:p>
      </dgm:t>
    </dgm:pt>
    <dgm:pt modelId="{11D19D41-28B0-4B77-B7A7-63D2972DD7FF}">
      <dgm:prSet phldrT="[Texte]"/>
      <dgm:spPr/>
      <dgm:t>
        <a:bodyPr/>
        <a:lstStyle/>
        <a:p>
          <a:r>
            <a:rPr lang="fr-FR" b="1" dirty="0" smtClean="0"/>
            <a:t>Une justice privée au service des multinationales</a:t>
          </a:r>
          <a:endParaRPr lang="fr-FR" b="1" dirty="0"/>
        </a:p>
      </dgm:t>
    </dgm:pt>
    <dgm:pt modelId="{FF7D1BCE-056E-4F27-9038-E324118F0752}" type="parTrans" cxnId="{7FE9D4A6-5BA7-49C1-8761-7AF1312C399B}">
      <dgm:prSet/>
      <dgm:spPr/>
      <dgm:t>
        <a:bodyPr/>
        <a:lstStyle/>
        <a:p>
          <a:endParaRPr lang="fr-FR"/>
        </a:p>
      </dgm:t>
    </dgm:pt>
    <dgm:pt modelId="{9A51D757-462D-45F9-BBA1-0DAA52BF39DF}" type="sibTrans" cxnId="{7FE9D4A6-5BA7-49C1-8761-7AF1312C399B}">
      <dgm:prSet/>
      <dgm:spPr/>
      <dgm:t>
        <a:bodyPr/>
        <a:lstStyle/>
        <a:p>
          <a:endParaRPr lang="fr-FR"/>
        </a:p>
      </dgm:t>
    </dgm:pt>
    <dgm:pt modelId="{71117EF7-658E-4392-8F6C-D9ED87DAD34C}">
      <dgm:prSet phldrT="[Texte]"/>
      <dgm:spPr/>
      <dgm:t>
        <a:bodyPr/>
        <a:lstStyle/>
        <a:p>
          <a:r>
            <a:rPr lang="fr-FR" b="1" dirty="0" smtClean="0"/>
            <a:t>Une privatisation de la Démocratie au profit des multinationales</a:t>
          </a:r>
          <a:endParaRPr lang="fr-FR" b="1" dirty="0"/>
        </a:p>
      </dgm:t>
    </dgm:pt>
    <dgm:pt modelId="{A3E19370-C146-495C-8B89-7D4206312942}" type="parTrans" cxnId="{95AC2DDE-2B21-419A-BCF6-DE0C8D6A2664}">
      <dgm:prSet/>
      <dgm:spPr/>
      <dgm:t>
        <a:bodyPr/>
        <a:lstStyle/>
        <a:p>
          <a:endParaRPr lang="fr-FR"/>
        </a:p>
      </dgm:t>
    </dgm:pt>
    <dgm:pt modelId="{BFCDBEE0-EC45-443F-8C76-DE913877C74C}" type="sibTrans" cxnId="{95AC2DDE-2B21-419A-BCF6-DE0C8D6A2664}">
      <dgm:prSet/>
      <dgm:spPr/>
      <dgm:t>
        <a:bodyPr/>
        <a:lstStyle/>
        <a:p>
          <a:endParaRPr lang="fr-FR"/>
        </a:p>
      </dgm:t>
    </dgm:pt>
    <dgm:pt modelId="{263AB8DB-215B-4BA2-A209-15C616DB8A8E}" type="pres">
      <dgm:prSet presAssocID="{EBBC748D-E71A-4041-A682-90E9D5362B0F}" presName="compositeShape" presStyleCnt="0">
        <dgm:presLayoutVars>
          <dgm:dir/>
          <dgm:resizeHandles/>
        </dgm:presLayoutVars>
      </dgm:prSet>
      <dgm:spPr/>
    </dgm:pt>
    <dgm:pt modelId="{4BB0BF30-9FFA-4DF7-BDB2-E5E392C07006}" type="pres">
      <dgm:prSet presAssocID="{EBBC748D-E71A-4041-A682-90E9D5362B0F}" presName="pyramid" presStyleLbl="node1" presStyleIdx="0" presStyleCnt="1"/>
      <dgm:spPr/>
    </dgm:pt>
    <dgm:pt modelId="{9A1867B7-9EE2-41D0-B6BD-CD4D32C2EC87}" type="pres">
      <dgm:prSet presAssocID="{EBBC748D-E71A-4041-A682-90E9D5362B0F}" presName="theList" presStyleCnt="0"/>
      <dgm:spPr/>
    </dgm:pt>
    <dgm:pt modelId="{AAA2C0E0-75F7-4A25-B880-C50EF1B3C788}" type="pres">
      <dgm:prSet presAssocID="{AB91030C-6229-4B0A-83C4-07F9F0DA0643}" presName="aNode" presStyleLbl="fgAcc1" presStyleIdx="0" presStyleCnt="3" custScaleX="329713">
        <dgm:presLayoutVars>
          <dgm:bulletEnabled val="1"/>
        </dgm:presLayoutVars>
      </dgm:prSet>
      <dgm:spPr/>
      <dgm:t>
        <a:bodyPr/>
        <a:lstStyle/>
        <a:p>
          <a:endParaRPr lang="fr-FR"/>
        </a:p>
      </dgm:t>
    </dgm:pt>
    <dgm:pt modelId="{A9DDEC1F-6907-468C-86CF-D7AD8492B879}" type="pres">
      <dgm:prSet presAssocID="{AB91030C-6229-4B0A-83C4-07F9F0DA0643}" presName="aSpace" presStyleCnt="0"/>
      <dgm:spPr/>
    </dgm:pt>
    <dgm:pt modelId="{88DC41FB-A3C2-4828-BCC3-7364C3CE21A5}" type="pres">
      <dgm:prSet presAssocID="{11D19D41-28B0-4B77-B7A7-63D2972DD7FF}" presName="aNode" presStyleLbl="fgAcc1" presStyleIdx="1" presStyleCnt="3" custScaleX="330338">
        <dgm:presLayoutVars>
          <dgm:bulletEnabled val="1"/>
        </dgm:presLayoutVars>
      </dgm:prSet>
      <dgm:spPr/>
      <dgm:t>
        <a:bodyPr/>
        <a:lstStyle/>
        <a:p>
          <a:endParaRPr lang="fr-FR"/>
        </a:p>
      </dgm:t>
    </dgm:pt>
    <dgm:pt modelId="{6A26A90B-F926-436D-9B3E-B8EADD708D0C}" type="pres">
      <dgm:prSet presAssocID="{11D19D41-28B0-4B77-B7A7-63D2972DD7FF}" presName="aSpace" presStyleCnt="0"/>
      <dgm:spPr/>
    </dgm:pt>
    <dgm:pt modelId="{9D0C4F11-3F43-4FB9-B2B6-A3F7D9ADC4E3}" type="pres">
      <dgm:prSet presAssocID="{71117EF7-658E-4392-8F6C-D9ED87DAD34C}" presName="aNode" presStyleLbl="fgAcc1" presStyleIdx="2" presStyleCnt="3" custScaleX="334046">
        <dgm:presLayoutVars>
          <dgm:bulletEnabled val="1"/>
        </dgm:presLayoutVars>
      </dgm:prSet>
      <dgm:spPr/>
      <dgm:t>
        <a:bodyPr/>
        <a:lstStyle/>
        <a:p>
          <a:endParaRPr lang="fr-FR"/>
        </a:p>
      </dgm:t>
    </dgm:pt>
    <dgm:pt modelId="{77104B11-E9F9-4E73-AFC3-693B246C0774}" type="pres">
      <dgm:prSet presAssocID="{71117EF7-658E-4392-8F6C-D9ED87DAD34C}" presName="aSpace" presStyleCnt="0"/>
      <dgm:spPr/>
    </dgm:pt>
  </dgm:ptLst>
  <dgm:cxnLst>
    <dgm:cxn modelId="{937032C2-1B10-40B0-BDD2-9C25F58DF27D}" srcId="{EBBC748D-E71A-4041-A682-90E9D5362B0F}" destId="{AB91030C-6229-4B0A-83C4-07F9F0DA0643}" srcOrd="0" destOrd="0" parTransId="{261E911E-51E1-43A1-9398-8818F8C4BF30}" sibTransId="{9A80D9E9-7E76-4A1D-A6FF-23BB34727DEF}"/>
    <dgm:cxn modelId="{8D014B05-98CF-4C9D-A71E-C02455C03CCC}" type="presOf" srcId="{71117EF7-658E-4392-8F6C-D9ED87DAD34C}" destId="{9D0C4F11-3F43-4FB9-B2B6-A3F7D9ADC4E3}" srcOrd="0" destOrd="0" presId="urn:microsoft.com/office/officeart/2005/8/layout/pyramid2"/>
    <dgm:cxn modelId="{EB887751-6829-4915-885A-BD0E93471BCE}" type="presOf" srcId="{EBBC748D-E71A-4041-A682-90E9D5362B0F}" destId="{263AB8DB-215B-4BA2-A209-15C616DB8A8E}" srcOrd="0" destOrd="0" presId="urn:microsoft.com/office/officeart/2005/8/layout/pyramid2"/>
    <dgm:cxn modelId="{7FE9D4A6-5BA7-49C1-8761-7AF1312C399B}" srcId="{EBBC748D-E71A-4041-A682-90E9D5362B0F}" destId="{11D19D41-28B0-4B77-B7A7-63D2972DD7FF}" srcOrd="1" destOrd="0" parTransId="{FF7D1BCE-056E-4F27-9038-E324118F0752}" sibTransId="{9A51D757-462D-45F9-BBA1-0DAA52BF39DF}"/>
    <dgm:cxn modelId="{7E463E08-4DEC-4467-87AC-5663141B00F2}" type="presOf" srcId="{11D19D41-28B0-4B77-B7A7-63D2972DD7FF}" destId="{88DC41FB-A3C2-4828-BCC3-7364C3CE21A5}" srcOrd="0" destOrd="0" presId="urn:microsoft.com/office/officeart/2005/8/layout/pyramid2"/>
    <dgm:cxn modelId="{380820AA-27BB-40F3-90C3-1F1A1B07C323}" type="presOf" srcId="{AB91030C-6229-4B0A-83C4-07F9F0DA0643}" destId="{AAA2C0E0-75F7-4A25-B880-C50EF1B3C788}" srcOrd="0" destOrd="0" presId="urn:microsoft.com/office/officeart/2005/8/layout/pyramid2"/>
    <dgm:cxn modelId="{95AC2DDE-2B21-419A-BCF6-DE0C8D6A2664}" srcId="{EBBC748D-E71A-4041-A682-90E9D5362B0F}" destId="{71117EF7-658E-4392-8F6C-D9ED87DAD34C}" srcOrd="2" destOrd="0" parTransId="{A3E19370-C146-495C-8B89-7D4206312942}" sibTransId="{BFCDBEE0-EC45-443F-8C76-DE913877C74C}"/>
    <dgm:cxn modelId="{405EDD13-E532-4302-A9A9-4FF556DB38E1}" type="presParOf" srcId="{263AB8DB-215B-4BA2-A209-15C616DB8A8E}" destId="{4BB0BF30-9FFA-4DF7-BDB2-E5E392C07006}" srcOrd="0" destOrd="0" presId="urn:microsoft.com/office/officeart/2005/8/layout/pyramid2"/>
    <dgm:cxn modelId="{A7784215-82B6-4839-B136-78EDF42A4F69}" type="presParOf" srcId="{263AB8DB-215B-4BA2-A209-15C616DB8A8E}" destId="{9A1867B7-9EE2-41D0-B6BD-CD4D32C2EC87}" srcOrd="1" destOrd="0" presId="urn:microsoft.com/office/officeart/2005/8/layout/pyramid2"/>
    <dgm:cxn modelId="{04E48038-42EA-42BD-9BE6-55451969687E}" type="presParOf" srcId="{9A1867B7-9EE2-41D0-B6BD-CD4D32C2EC87}" destId="{AAA2C0E0-75F7-4A25-B880-C50EF1B3C788}" srcOrd="0" destOrd="0" presId="urn:microsoft.com/office/officeart/2005/8/layout/pyramid2"/>
    <dgm:cxn modelId="{C5C3B73E-7E72-4CA4-96EB-328F26A241C7}" type="presParOf" srcId="{9A1867B7-9EE2-41D0-B6BD-CD4D32C2EC87}" destId="{A9DDEC1F-6907-468C-86CF-D7AD8492B879}" srcOrd="1" destOrd="0" presId="urn:microsoft.com/office/officeart/2005/8/layout/pyramid2"/>
    <dgm:cxn modelId="{49303FAD-1612-4919-B6DC-0A9D9E563423}" type="presParOf" srcId="{9A1867B7-9EE2-41D0-B6BD-CD4D32C2EC87}" destId="{88DC41FB-A3C2-4828-BCC3-7364C3CE21A5}" srcOrd="2" destOrd="0" presId="urn:microsoft.com/office/officeart/2005/8/layout/pyramid2"/>
    <dgm:cxn modelId="{68D4DCBD-2416-4F01-9228-0CA32A6E3527}" type="presParOf" srcId="{9A1867B7-9EE2-41D0-B6BD-CD4D32C2EC87}" destId="{6A26A90B-F926-436D-9B3E-B8EADD708D0C}" srcOrd="3" destOrd="0" presId="urn:microsoft.com/office/officeart/2005/8/layout/pyramid2"/>
    <dgm:cxn modelId="{6471F1EC-4FA5-486B-A93E-2D4C47582AE8}" type="presParOf" srcId="{9A1867B7-9EE2-41D0-B6BD-CD4D32C2EC87}" destId="{9D0C4F11-3F43-4FB9-B2B6-A3F7D9ADC4E3}" srcOrd="4" destOrd="0" presId="urn:microsoft.com/office/officeart/2005/8/layout/pyramid2"/>
    <dgm:cxn modelId="{C96762A2-14D2-4A93-8730-8B72572E8DAB}" type="presParOf" srcId="{9A1867B7-9EE2-41D0-B6BD-CD4D32C2EC87}" destId="{77104B11-E9F9-4E73-AFC3-693B246C0774}"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BBC748D-E71A-4041-A682-90E9D5362B0F}"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fr-FR"/>
        </a:p>
      </dgm:t>
    </dgm:pt>
    <dgm:pt modelId="{AB91030C-6229-4B0A-83C4-07F9F0DA0643}">
      <dgm:prSet phldrT="[Texte]" custT="1"/>
      <dgm:spPr/>
      <dgm:t>
        <a:bodyPr/>
        <a:lstStyle/>
        <a:p>
          <a:r>
            <a:rPr lang="fr-FR" sz="1800" b="1" dirty="0" smtClean="0">
              <a:solidFill>
                <a:srgbClr val="000000"/>
              </a:solidFill>
              <a:cs typeface="Bell MT"/>
            </a:rPr>
            <a:t>Art.4 : « </a:t>
          </a:r>
          <a:r>
            <a:rPr lang="fr-FR" sz="1800" b="1" i="1" dirty="0" smtClean="0">
              <a:solidFill>
                <a:srgbClr val="000000"/>
              </a:solidFill>
              <a:cs typeface="Bell MT"/>
            </a:rPr>
            <a:t>Les obligations de l’Accord engageront </a:t>
          </a:r>
          <a:r>
            <a:rPr lang="fr-FR" sz="1800" b="1" i="1" u="sng" baseline="0" dirty="0" smtClean="0">
              <a:solidFill>
                <a:schemeClr val="tx1"/>
              </a:solidFill>
              <a:cs typeface="Bell MT"/>
            </a:rPr>
            <a:t>tous les niveaux de gouvernement</a:t>
          </a:r>
          <a:r>
            <a:rPr lang="fr-FR" sz="1800" b="1" baseline="0" dirty="0" smtClean="0">
              <a:solidFill>
                <a:schemeClr val="tx1"/>
              </a:solidFill>
              <a:cs typeface="Bell MT"/>
            </a:rPr>
            <a:t>. </a:t>
          </a:r>
          <a:r>
            <a:rPr lang="fr-FR" sz="1800" b="1" dirty="0" smtClean="0">
              <a:cs typeface="Bell MT"/>
            </a:rPr>
            <a:t>»</a:t>
          </a:r>
          <a:endParaRPr lang="fr-FR" sz="1800" b="1" dirty="0"/>
        </a:p>
      </dgm:t>
    </dgm:pt>
    <dgm:pt modelId="{261E911E-51E1-43A1-9398-8818F8C4BF30}" type="parTrans" cxnId="{937032C2-1B10-40B0-BDD2-9C25F58DF27D}">
      <dgm:prSet/>
      <dgm:spPr/>
      <dgm:t>
        <a:bodyPr/>
        <a:lstStyle/>
        <a:p>
          <a:endParaRPr lang="fr-FR"/>
        </a:p>
      </dgm:t>
    </dgm:pt>
    <dgm:pt modelId="{9A80D9E9-7E76-4A1D-A6FF-23BB34727DEF}" type="sibTrans" cxnId="{937032C2-1B10-40B0-BDD2-9C25F58DF27D}">
      <dgm:prSet/>
      <dgm:spPr/>
      <dgm:t>
        <a:bodyPr/>
        <a:lstStyle/>
        <a:p>
          <a:endParaRPr lang="fr-FR"/>
        </a:p>
      </dgm:t>
    </dgm:pt>
    <dgm:pt modelId="{11D19D41-28B0-4B77-B7A7-63D2972DD7FF}">
      <dgm:prSet phldrT="[Texte]" custT="1"/>
      <dgm:spPr/>
      <dgm:t>
        <a:bodyPr/>
        <a:lstStyle/>
        <a:p>
          <a:r>
            <a:rPr lang="fr-FR" sz="1800" b="1" dirty="0" smtClean="0">
              <a:solidFill>
                <a:srgbClr val="000000"/>
              </a:solidFill>
              <a:cs typeface="Bell MT"/>
            </a:rPr>
            <a:t>Art. 10 : «</a:t>
          </a:r>
          <a:r>
            <a:rPr lang="fr-FR" sz="1800" b="1" i="1" dirty="0" smtClean="0">
              <a:solidFill>
                <a:srgbClr val="000000"/>
              </a:solidFill>
              <a:cs typeface="Bell MT"/>
            </a:rPr>
            <a:t> Le but sera d’éliminer toutes les obligations sur le commerce bilatéral avec l’objectif commun de parvenir à une élimination substantielle des droits de douane …</a:t>
          </a:r>
          <a:endParaRPr lang="fr-FR" sz="1800" b="1" dirty="0"/>
        </a:p>
      </dgm:t>
    </dgm:pt>
    <dgm:pt modelId="{FF7D1BCE-056E-4F27-9038-E324118F0752}" type="parTrans" cxnId="{7FE9D4A6-5BA7-49C1-8761-7AF1312C399B}">
      <dgm:prSet/>
      <dgm:spPr/>
      <dgm:t>
        <a:bodyPr/>
        <a:lstStyle/>
        <a:p>
          <a:endParaRPr lang="fr-FR"/>
        </a:p>
      </dgm:t>
    </dgm:pt>
    <dgm:pt modelId="{9A51D757-462D-45F9-BBA1-0DAA52BF39DF}" type="sibTrans" cxnId="{7FE9D4A6-5BA7-49C1-8761-7AF1312C399B}">
      <dgm:prSet/>
      <dgm:spPr/>
      <dgm:t>
        <a:bodyPr/>
        <a:lstStyle/>
        <a:p>
          <a:endParaRPr lang="fr-FR"/>
        </a:p>
      </dgm:t>
    </dgm:pt>
    <dgm:pt modelId="{71117EF7-658E-4392-8F6C-D9ED87DAD34C}">
      <dgm:prSet phldrT="[Texte]" custT="1"/>
      <dgm:spPr/>
      <dgm:t>
        <a:bodyPr/>
        <a:lstStyle/>
        <a:p>
          <a:r>
            <a:rPr lang="fr-FR" sz="1800" b="1" dirty="0" smtClean="0">
              <a:solidFill>
                <a:srgbClr val="FF0000"/>
              </a:solidFill>
              <a:cs typeface="Bell MT"/>
            </a:rPr>
            <a:t>Supprimer ces droits provoquera une catastrophe agricole majeure : perte de revenus pour les agriculteurs, chute des exportations agricoles françaises, arrivée massive de soja et de blé américains avec OGM, de poulets traités au chlore ....</a:t>
          </a:r>
          <a:endParaRPr lang="fr-FR" sz="1800" b="1" dirty="0"/>
        </a:p>
      </dgm:t>
    </dgm:pt>
    <dgm:pt modelId="{A3E19370-C146-495C-8B89-7D4206312942}" type="parTrans" cxnId="{95AC2DDE-2B21-419A-BCF6-DE0C8D6A2664}">
      <dgm:prSet/>
      <dgm:spPr/>
      <dgm:t>
        <a:bodyPr/>
        <a:lstStyle/>
        <a:p>
          <a:endParaRPr lang="fr-FR"/>
        </a:p>
      </dgm:t>
    </dgm:pt>
    <dgm:pt modelId="{BFCDBEE0-EC45-443F-8C76-DE913877C74C}" type="sibTrans" cxnId="{95AC2DDE-2B21-419A-BCF6-DE0C8D6A2664}">
      <dgm:prSet/>
      <dgm:spPr/>
      <dgm:t>
        <a:bodyPr/>
        <a:lstStyle/>
        <a:p>
          <a:endParaRPr lang="fr-FR"/>
        </a:p>
      </dgm:t>
    </dgm:pt>
    <dgm:pt modelId="{70A3A68A-8433-4785-89B6-0E6995902083}">
      <dgm:prSet phldrT="[Texte]" custT="1"/>
      <dgm:spPr/>
      <dgm:t>
        <a:bodyPr/>
        <a:lstStyle/>
        <a:p>
          <a:r>
            <a:rPr lang="fr-FR" sz="1800" b="1" dirty="0" smtClean="0">
              <a:solidFill>
                <a:schemeClr val="tx1"/>
              </a:solidFill>
              <a:cs typeface="Bell MT"/>
            </a:rPr>
            <a:t>Art. 15. «</a:t>
          </a:r>
          <a:r>
            <a:rPr lang="fr-FR" sz="1800" b="1" i="1" dirty="0" smtClean="0">
              <a:solidFill>
                <a:schemeClr val="tx1"/>
              </a:solidFill>
              <a:cs typeface="Bell MT"/>
            </a:rPr>
            <a:t> Le but des négociations sur le commerce des services sera de lier le niveau autonome existant de libéralisation de chacune  des Parties au plus haut niveau de libéralisation atteint …</a:t>
          </a:r>
          <a:endParaRPr lang="fr-FR" sz="1800" b="1" dirty="0"/>
        </a:p>
      </dgm:t>
    </dgm:pt>
    <dgm:pt modelId="{1E74A709-3159-4F96-9C82-9CA66D953080}" type="parTrans" cxnId="{7D92AA8C-53AC-4C38-B8BB-B08A8F7F4769}">
      <dgm:prSet/>
      <dgm:spPr/>
      <dgm:t>
        <a:bodyPr/>
        <a:lstStyle/>
        <a:p>
          <a:endParaRPr lang="fr-FR"/>
        </a:p>
      </dgm:t>
    </dgm:pt>
    <dgm:pt modelId="{680F3C99-7929-449F-97FA-FF9AC04215C7}" type="sibTrans" cxnId="{7D92AA8C-53AC-4C38-B8BB-B08A8F7F4769}">
      <dgm:prSet/>
      <dgm:spPr/>
      <dgm:t>
        <a:bodyPr/>
        <a:lstStyle/>
        <a:p>
          <a:endParaRPr lang="fr-FR"/>
        </a:p>
      </dgm:t>
    </dgm:pt>
    <dgm:pt modelId="{10A9CA58-098F-4139-AB33-89BD6FE32AEB}">
      <dgm:prSet phldrT="[Texte]"/>
      <dgm:spPr/>
      <dgm:t>
        <a:bodyPr/>
        <a:lstStyle/>
        <a:p>
          <a:r>
            <a:rPr lang="fr-FR" b="1" baseline="0" dirty="0" smtClean="0">
              <a:solidFill>
                <a:srgbClr val="FF0000"/>
              </a:solidFill>
              <a:cs typeface="Bell MT"/>
            </a:rPr>
            <a:t>On va donc vers la marchandisation d’activités jusqu’ici relativement protégées en Europe comme la santé et l’éducation, l’eau, l’énergie, la recherche, les transports, la sécurité sociale, les services financiers et d’assurance. Ce qui conduira inéluctablement à leur privatisation totale. </a:t>
          </a:r>
          <a:endParaRPr lang="fr-FR" b="1" baseline="0" dirty="0">
            <a:solidFill>
              <a:srgbClr val="FF0000"/>
            </a:solidFill>
          </a:endParaRPr>
        </a:p>
      </dgm:t>
    </dgm:pt>
    <dgm:pt modelId="{E337C49C-11CB-47AE-8FD5-D5041AF8E874}" type="parTrans" cxnId="{142A0A1A-6274-47F6-93DB-3E1CE0386134}">
      <dgm:prSet/>
      <dgm:spPr/>
      <dgm:t>
        <a:bodyPr/>
        <a:lstStyle/>
        <a:p>
          <a:endParaRPr lang="fr-FR"/>
        </a:p>
      </dgm:t>
    </dgm:pt>
    <dgm:pt modelId="{7093C596-FEFA-4B09-99A7-8FD6330FDF28}" type="sibTrans" cxnId="{142A0A1A-6274-47F6-93DB-3E1CE0386134}">
      <dgm:prSet/>
      <dgm:spPr/>
      <dgm:t>
        <a:bodyPr/>
        <a:lstStyle/>
        <a:p>
          <a:endParaRPr lang="fr-FR"/>
        </a:p>
      </dgm:t>
    </dgm:pt>
    <dgm:pt modelId="{263AB8DB-215B-4BA2-A209-15C616DB8A8E}" type="pres">
      <dgm:prSet presAssocID="{EBBC748D-E71A-4041-A682-90E9D5362B0F}" presName="compositeShape" presStyleCnt="0">
        <dgm:presLayoutVars>
          <dgm:dir/>
          <dgm:resizeHandles/>
        </dgm:presLayoutVars>
      </dgm:prSet>
      <dgm:spPr/>
      <dgm:t>
        <a:bodyPr/>
        <a:lstStyle/>
        <a:p>
          <a:endParaRPr lang="fr-FR"/>
        </a:p>
      </dgm:t>
    </dgm:pt>
    <dgm:pt modelId="{4BB0BF30-9FFA-4DF7-BDB2-E5E392C07006}" type="pres">
      <dgm:prSet presAssocID="{EBBC748D-E71A-4041-A682-90E9D5362B0F}" presName="pyramid" presStyleLbl="node1" presStyleIdx="0" presStyleCnt="1"/>
      <dgm:spPr/>
    </dgm:pt>
    <dgm:pt modelId="{9A1867B7-9EE2-41D0-B6BD-CD4D32C2EC87}" type="pres">
      <dgm:prSet presAssocID="{EBBC748D-E71A-4041-A682-90E9D5362B0F}" presName="theList" presStyleCnt="0"/>
      <dgm:spPr/>
    </dgm:pt>
    <dgm:pt modelId="{AAA2C0E0-75F7-4A25-B880-C50EF1B3C788}" type="pres">
      <dgm:prSet presAssocID="{AB91030C-6229-4B0A-83C4-07F9F0DA0643}" presName="aNode" presStyleLbl="fgAcc1" presStyleIdx="0" presStyleCnt="5" custScaleX="337671" custScaleY="101269" custLinFactY="-49973" custLinFactNeighborX="-265" custLinFactNeighborY="-100000">
        <dgm:presLayoutVars>
          <dgm:bulletEnabled val="1"/>
        </dgm:presLayoutVars>
      </dgm:prSet>
      <dgm:spPr/>
      <dgm:t>
        <a:bodyPr/>
        <a:lstStyle/>
        <a:p>
          <a:endParaRPr lang="fr-FR"/>
        </a:p>
      </dgm:t>
    </dgm:pt>
    <dgm:pt modelId="{A9DDEC1F-6907-468C-86CF-D7AD8492B879}" type="pres">
      <dgm:prSet presAssocID="{AB91030C-6229-4B0A-83C4-07F9F0DA0643}" presName="aSpace" presStyleCnt="0"/>
      <dgm:spPr/>
    </dgm:pt>
    <dgm:pt modelId="{88DC41FB-A3C2-4828-BCC3-7364C3CE21A5}" type="pres">
      <dgm:prSet presAssocID="{11D19D41-28B0-4B77-B7A7-63D2972DD7FF}" presName="aNode" presStyleLbl="fgAcc1" presStyleIdx="1" presStyleCnt="5" custScaleX="339261" custScaleY="141578" custLinFactNeighborX="-265" custLinFactNeighborY="-85969">
        <dgm:presLayoutVars>
          <dgm:bulletEnabled val="1"/>
        </dgm:presLayoutVars>
      </dgm:prSet>
      <dgm:spPr/>
      <dgm:t>
        <a:bodyPr/>
        <a:lstStyle/>
        <a:p>
          <a:endParaRPr lang="fr-FR"/>
        </a:p>
      </dgm:t>
    </dgm:pt>
    <dgm:pt modelId="{6A26A90B-F926-436D-9B3E-B8EADD708D0C}" type="pres">
      <dgm:prSet presAssocID="{11D19D41-28B0-4B77-B7A7-63D2972DD7FF}" presName="aSpace" presStyleCnt="0"/>
      <dgm:spPr/>
    </dgm:pt>
    <dgm:pt modelId="{9D0C4F11-3F43-4FB9-B2B6-A3F7D9ADC4E3}" type="pres">
      <dgm:prSet presAssocID="{71117EF7-658E-4392-8F6C-D9ED87DAD34C}" presName="aNode" presStyleLbl="fgAcc1" presStyleIdx="2" presStyleCnt="5" custScaleX="339261" custScaleY="209918" custLinFactNeighborX="265" custLinFactNeighborY="34351">
        <dgm:presLayoutVars>
          <dgm:bulletEnabled val="1"/>
        </dgm:presLayoutVars>
      </dgm:prSet>
      <dgm:spPr/>
      <dgm:t>
        <a:bodyPr/>
        <a:lstStyle/>
        <a:p>
          <a:endParaRPr lang="fr-FR"/>
        </a:p>
      </dgm:t>
    </dgm:pt>
    <dgm:pt modelId="{77104B11-E9F9-4E73-AFC3-693B246C0774}" type="pres">
      <dgm:prSet presAssocID="{71117EF7-658E-4392-8F6C-D9ED87DAD34C}" presName="aSpace" presStyleCnt="0"/>
      <dgm:spPr/>
    </dgm:pt>
    <dgm:pt modelId="{94877797-3321-43F1-8D22-E28B150C47BB}" type="pres">
      <dgm:prSet presAssocID="{70A3A68A-8433-4785-89B6-0E6995902083}" presName="aNode" presStyleLbl="fgAcc1" presStyleIdx="3" presStyleCnt="5" custScaleX="337141" custScaleY="154140" custLinFactY="36376" custLinFactNeighborX="0" custLinFactNeighborY="100000">
        <dgm:presLayoutVars>
          <dgm:bulletEnabled val="1"/>
        </dgm:presLayoutVars>
      </dgm:prSet>
      <dgm:spPr/>
      <dgm:t>
        <a:bodyPr/>
        <a:lstStyle/>
        <a:p>
          <a:endParaRPr lang="fr-FR"/>
        </a:p>
      </dgm:t>
    </dgm:pt>
    <dgm:pt modelId="{23BC8ECC-9AC9-4977-96F5-4559986D28A7}" type="pres">
      <dgm:prSet presAssocID="{70A3A68A-8433-4785-89B6-0E6995902083}" presName="aSpace" presStyleCnt="0"/>
      <dgm:spPr/>
    </dgm:pt>
    <dgm:pt modelId="{852402BA-A095-4272-AEDE-A53B26BF1D68}" type="pres">
      <dgm:prSet presAssocID="{10A9CA58-098F-4139-AB33-89BD6FE32AEB}" presName="aNode" presStyleLbl="fgAcc1" presStyleIdx="4" presStyleCnt="5" custScaleX="336611" custScaleY="247488" custLinFactY="45065" custLinFactNeighborX="-265" custLinFactNeighborY="100000">
        <dgm:presLayoutVars>
          <dgm:bulletEnabled val="1"/>
        </dgm:presLayoutVars>
      </dgm:prSet>
      <dgm:spPr/>
      <dgm:t>
        <a:bodyPr/>
        <a:lstStyle/>
        <a:p>
          <a:endParaRPr lang="fr-FR"/>
        </a:p>
      </dgm:t>
    </dgm:pt>
    <dgm:pt modelId="{7C37E679-A718-433B-9076-FA1FAB2D2416}" type="pres">
      <dgm:prSet presAssocID="{10A9CA58-098F-4139-AB33-89BD6FE32AEB}" presName="aSpace" presStyleCnt="0"/>
      <dgm:spPr/>
    </dgm:pt>
  </dgm:ptLst>
  <dgm:cxnLst>
    <dgm:cxn modelId="{7FE9D4A6-5BA7-49C1-8761-7AF1312C399B}" srcId="{EBBC748D-E71A-4041-A682-90E9D5362B0F}" destId="{11D19D41-28B0-4B77-B7A7-63D2972DD7FF}" srcOrd="1" destOrd="0" parTransId="{FF7D1BCE-056E-4F27-9038-E324118F0752}" sibTransId="{9A51D757-462D-45F9-BBA1-0DAA52BF39DF}"/>
    <dgm:cxn modelId="{99FE8181-AB61-488E-AE8D-82F4F8F21F61}" type="presOf" srcId="{70A3A68A-8433-4785-89B6-0E6995902083}" destId="{94877797-3321-43F1-8D22-E28B150C47BB}" srcOrd="0" destOrd="0" presId="urn:microsoft.com/office/officeart/2005/8/layout/pyramid2"/>
    <dgm:cxn modelId="{937032C2-1B10-40B0-BDD2-9C25F58DF27D}" srcId="{EBBC748D-E71A-4041-A682-90E9D5362B0F}" destId="{AB91030C-6229-4B0A-83C4-07F9F0DA0643}" srcOrd="0" destOrd="0" parTransId="{261E911E-51E1-43A1-9398-8818F8C4BF30}" sibTransId="{9A80D9E9-7E76-4A1D-A6FF-23BB34727DEF}"/>
    <dgm:cxn modelId="{142A0A1A-6274-47F6-93DB-3E1CE0386134}" srcId="{EBBC748D-E71A-4041-A682-90E9D5362B0F}" destId="{10A9CA58-098F-4139-AB33-89BD6FE32AEB}" srcOrd="4" destOrd="0" parTransId="{E337C49C-11CB-47AE-8FD5-D5041AF8E874}" sibTransId="{7093C596-FEFA-4B09-99A7-8FD6330FDF28}"/>
    <dgm:cxn modelId="{9271389A-0297-413F-B245-0B942C387EB6}" type="presOf" srcId="{71117EF7-658E-4392-8F6C-D9ED87DAD34C}" destId="{9D0C4F11-3F43-4FB9-B2B6-A3F7D9ADC4E3}" srcOrd="0" destOrd="0" presId="urn:microsoft.com/office/officeart/2005/8/layout/pyramid2"/>
    <dgm:cxn modelId="{39EDAB24-6C0B-496D-957C-CAF8E4E13FA2}" type="presOf" srcId="{10A9CA58-098F-4139-AB33-89BD6FE32AEB}" destId="{852402BA-A095-4272-AEDE-A53B26BF1D68}" srcOrd="0" destOrd="0" presId="urn:microsoft.com/office/officeart/2005/8/layout/pyramid2"/>
    <dgm:cxn modelId="{95AC2DDE-2B21-419A-BCF6-DE0C8D6A2664}" srcId="{EBBC748D-E71A-4041-A682-90E9D5362B0F}" destId="{71117EF7-658E-4392-8F6C-D9ED87DAD34C}" srcOrd="2" destOrd="0" parTransId="{A3E19370-C146-495C-8B89-7D4206312942}" sibTransId="{BFCDBEE0-EC45-443F-8C76-DE913877C74C}"/>
    <dgm:cxn modelId="{D470A98F-DD50-4FC9-A3F8-E36E71CEC522}" type="presOf" srcId="{EBBC748D-E71A-4041-A682-90E9D5362B0F}" destId="{263AB8DB-215B-4BA2-A209-15C616DB8A8E}" srcOrd="0" destOrd="0" presId="urn:microsoft.com/office/officeart/2005/8/layout/pyramid2"/>
    <dgm:cxn modelId="{7D92AA8C-53AC-4C38-B8BB-B08A8F7F4769}" srcId="{EBBC748D-E71A-4041-A682-90E9D5362B0F}" destId="{70A3A68A-8433-4785-89B6-0E6995902083}" srcOrd="3" destOrd="0" parTransId="{1E74A709-3159-4F96-9C82-9CA66D953080}" sibTransId="{680F3C99-7929-449F-97FA-FF9AC04215C7}"/>
    <dgm:cxn modelId="{A57E656E-CFA4-44D8-B02D-B4760897428E}" type="presOf" srcId="{11D19D41-28B0-4B77-B7A7-63D2972DD7FF}" destId="{88DC41FB-A3C2-4828-BCC3-7364C3CE21A5}" srcOrd="0" destOrd="0" presId="urn:microsoft.com/office/officeart/2005/8/layout/pyramid2"/>
    <dgm:cxn modelId="{9DCD39A2-6E01-4D05-B008-0CC4D44EE8E7}" type="presOf" srcId="{AB91030C-6229-4B0A-83C4-07F9F0DA0643}" destId="{AAA2C0E0-75F7-4A25-B880-C50EF1B3C788}" srcOrd="0" destOrd="0" presId="urn:microsoft.com/office/officeart/2005/8/layout/pyramid2"/>
    <dgm:cxn modelId="{31ECAA4C-A2FA-4A1E-9E25-B19C8D318010}" type="presParOf" srcId="{263AB8DB-215B-4BA2-A209-15C616DB8A8E}" destId="{4BB0BF30-9FFA-4DF7-BDB2-E5E392C07006}" srcOrd="0" destOrd="0" presId="urn:microsoft.com/office/officeart/2005/8/layout/pyramid2"/>
    <dgm:cxn modelId="{7029A6E7-DA42-4C0B-BEB4-84B251A1353A}" type="presParOf" srcId="{263AB8DB-215B-4BA2-A209-15C616DB8A8E}" destId="{9A1867B7-9EE2-41D0-B6BD-CD4D32C2EC87}" srcOrd="1" destOrd="0" presId="urn:microsoft.com/office/officeart/2005/8/layout/pyramid2"/>
    <dgm:cxn modelId="{09CD92A5-F5AA-4711-A55A-1E0E331F8BF9}" type="presParOf" srcId="{9A1867B7-9EE2-41D0-B6BD-CD4D32C2EC87}" destId="{AAA2C0E0-75F7-4A25-B880-C50EF1B3C788}" srcOrd="0" destOrd="0" presId="urn:microsoft.com/office/officeart/2005/8/layout/pyramid2"/>
    <dgm:cxn modelId="{C9616C5D-D184-4BB1-BD85-2DC5DF25835F}" type="presParOf" srcId="{9A1867B7-9EE2-41D0-B6BD-CD4D32C2EC87}" destId="{A9DDEC1F-6907-468C-86CF-D7AD8492B879}" srcOrd="1" destOrd="0" presId="urn:microsoft.com/office/officeart/2005/8/layout/pyramid2"/>
    <dgm:cxn modelId="{52BE729F-C966-4A6B-93AA-674EF444FD38}" type="presParOf" srcId="{9A1867B7-9EE2-41D0-B6BD-CD4D32C2EC87}" destId="{88DC41FB-A3C2-4828-BCC3-7364C3CE21A5}" srcOrd="2" destOrd="0" presId="urn:microsoft.com/office/officeart/2005/8/layout/pyramid2"/>
    <dgm:cxn modelId="{E8CB89D1-675E-441D-A4F1-A77F22A37DE1}" type="presParOf" srcId="{9A1867B7-9EE2-41D0-B6BD-CD4D32C2EC87}" destId="{6A26A90B-F926-436D-9B3E-B8EADD708D0C}" srcOrd="3" destOrd="0" presId="urn:microsoft.com/office/officeart/2005/8/layout/pyramid2"/>
    <dgm:cxn modelId="{77754906-2853-444B-AC46-84BE2B9FA846}" type="presParOf" srcId="{9A1867B7-9EE2-41D0-B6BD-CD4D32C2EC87}" destId="{9D0C4F11-3F43-4FB9-B2B6-A3F7D9ADC4E3}" srcOrd="4" destOrd="0" presId="urn:microsoft.com/office/officeart/2005/8/layout/pyramid2"/>
    <dgm:cxn modelId="{39B12C07-6DBF-45AB-A63B-E1A7D10F3335}" type="presParOf" srcId="{9A1867B7-9EE2-41D0-B6BD-CD4D32C2EC87}" destId="{77104B11-E9F9-4E73-AFC3-693B246C0774}" srcOrd="5" destOrd="0" presId="urn:microsoft.com/office/officeart/2005/8/layout/pyramid2"/>
    <dgm:cxn modelId="{EAAAE292-7F4B-46CE-B60C-AC907B1DDD42}" type="presParOf" srcId="{9A1867B7-9EE2-41D0-B6BD-CD4D32C2EC87}" destId="{94877797-3321-43F1-8D22-E28B150C47BB}" srcOrd="6" destOrd="0" presId="urn:microsoft.com/office/officeart/2005/8/layout/pyramid2"/>
    <dgm:cxn modelId="{F2A763A4-05DC-4F4C-8FF9-203E26AA0AD0}" type="presParOf" srcId="{9A1867B7-9EE2-41D0-B6BD-CD4D32C2EC87}" destId="{23BC8ECC-9AC9-4977-96F5-4559986D28A7}" srcOrd="7" destOrd="0" presId="urn:microsoft.com/office/officeart/2005/8/layout/pyramid2"/>
    <dgm:cxn modelId="{008EAA6A-6510-4400-9C47-B10F1FFF4DBF}" type="presParOf" srcId="{9A1867B7-9EE2-41D0-B6BD-CD4D32C2EC87}" destId="{852402BA-A095-4272-AEDE-A53B26BF1D68}" srcOrd="8" destOrd="0" presId="urn:microsoft.com/office/officeart/2005/8/layout/pyramid2"/>
    <dgm:cxn modelId="{34DEF0F4-313D-42DD-BFD8-A8839283AD10}" type="presParOf" srcId="{9A1867B7-9EE2-41D0-B6BD-CD4D32C2EC87}" destId="{7C37E679-A718-433B-9076-FA1FAB2D2416}" srcOrd="9"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BBC748D-E71A-4041-A682-90E9D5362B0F}" type="doc">
      <dgm:prSet loTypeId="urn:microsoft.com/office/officeart/2005/8/layout/pyramid2" loCatId="pyramid" qsTypeId="urn:microsoft.com/office/officeart/2005/8/quickstyle/simple1" qsCatId="simple" csTypeId="urn:microsoft.com/office/officeart/2005/8/colors/accent1_2" csCatId="accent1" phldr="1"/>
      <dgm:spPr/>
    </dgm:pt>
    <dgm:pt modelId="{11D19D41-28B0-4B77-B7A7-63D2972DD7FF}">
      <dgm:prSet phldrT="[Texte]" custT="1"/>
      <dgm:spPr/>
      <dgm:t>
        <a:bodyPr/>
        <a:lstStyle/>
        <a:p>
          <a:r>
            <a:rPr lang="fr-FR" sz="2000" b="1" i="1" dirty="0" smtClean="0">
              <a:solidFill>
                <a:srgbClr val="FF0000"/>
              </a:solidFill>
              <a:cs typeface="Bell MT"/>
            </a:rPr>
            <a:t>Il s’agit de donner le pouvoir aux firmes privées de poursuivre les Etats et les collectivités locales devant un mécanisme privé (arbitrage) </a:t>
          </a:r>
          <a:r>
            <a:rPr lang="fr-FR" sz="2000" b="1" i="1" u="sng" dirty="0" smtClean="0">
              <a:solidFill>
                <a:srgbClr val="FF0000"/>
              </a:solidFill>
              <a:cs typeface="Bell MT"/>
            </a:rPr>
            <a:t>contraignant</a:t>
          </a:r>
          <a:r>
            <a:rPr lang="fr-FR" sz="2000" b="1" i="1" dirty="0" smtClean="0">
              <a:solidFill>
                <a:srgbClr val="FF0000"/>
              </a:solidFill>
              <a:cs typeface="Bell MT"/>
            </a:rPr>
            <a:t> qui n’appartient pas au système judiciaire. </a:t>
          </a:r>
          <a:endParaRPr lang="fr-FR" sz="2000" b="1" dirty="0"/>
        </a:p>
      </dgm:t>
    </dgm:pt>
    <dgm:pt modelId="{FF7D1BCE-056E-4F27-9038-E324118F0752}" type="parTrans" cxnId="{7FE9D4A6-5BA7-49C1-8761-7AF1312C399B}">
      <dgm:prSet/>
      <dgm:spPr/>
      <dgm:t>
        <a:bodyPr/>
        <a:lstStyle/>
        <a:p>
          <a:endParaRPr lang="fr-FR"/>
        </a:p>
      </dgm:t>
    </dgm:pt>
    <dgm:pt modelId="{9A51D757-462D-45F9-BBA1-0DAA52BF39DF}" type="sibTrans" cxnId="{7FE9D4A6-5BA7-49C1-8761-7AF1312C399B}">
      <dgm:prSet/>
      <dgm:spPr/>
      <dgm:t>
        <a:bodyPr/>
        <a:lstStyle/>
        <a:p>
          <a:endParaRPr lang="fr-FR"/>
        </a:p>
      </dgm:t>
    </dgm:pt>
    <dgm:pt modelId="{71117EF7-658E-4392-8F6C-D9ED87DAD34C}">
      <dgm:prSet phldrT="[Texte]" custT="1"/>
      <dgm:spPr/>
      <dgm:t>
        <a:bodyPr/>
        <a:lstStyle/>
        <a:p>
          <a:r>
            <a:rPr lang="fr-FR" sz="2000" b="1" i="1" dirty="0" smtClean="0">
              <a:solidFill>
                <a:srgbClr val="008000"/>
              </a:solidFill>
              <a:cs typeface="Bell MT"/>
            </a:rPr>
            <a:t>Chevron pourra faire annuler l’interdiction de l’exploitation du gaz de schiste. Philip Morris pourra faire disparaître les avertissements sanitaires sur les paquets de cigarette. La NRA pourra demander la suppression des limites au libre commerce des armes. </a:t>
          </a:r>
          <a:endParaRPr lang="fr-FR" sz="2000" b="1" dirty="0"/>
        </a:p>
      </dgm:t>
    </dgm:pt>
    <dgm:pt modelId="{A3E19370-C146-495C-8B89-7D4206312942}" type="parTrans" cxnId="{95AC2DDE-2B21-419A-BCF6-DE0C8D6A2664}">
      <dgm:prSet/>
      <dgm:spPr/>
      <dgm:t>
        <a:bodyPr/>
        <a:lstStyle/>
        <a:p>
          <a:endParaRPr lang="fr-FR"/>
        </a:p>
      </dgm:t>
    </dgm:pt>
    <dgm:pt modelId="{BFCDBEE0-EC45-443F-8C76-DE913877C74C}" type="sibTrans" cxnId="{95AC2DDE-2B21-419A-BCF6-DE0C8D6A2664}">
      <dgm:prSet/>
      <dgm:spPr/>
      <dgm:t>
        <a:bodyPr/>
        <a:lstStyle/>
        <a:p>
          <a:endParaRPr lang="fr-FR"/>
        </a:p>
      </dgm:t>
    </dgm:pt>
    <dgm:pt modelId="{AB91030C-6229-4B0A-83C4-07F9F0DA0643}">
      <dgm:prSet phldrT="[Texte]" custT="1"/>
      <dgm:spPr/>
      <dgm:t>
        <a:bodyPr/>
        <a:lstStyle/>
        <a:p>
          <a:pPr algn="l"/>
          <a:r>
            <a:rPr lang="fr-FR" sz="2000" b="1" dirty="0" smtClean="0">
              <a:cs typeface="Bell MT"/>
            </a:rPr>
            <a:t>Art 23 : «</a:t>
          </a:r>
          <a:r>
            <a:rPr lang="fr-FR" sz="2000" b="1" dirty="0" smtClean="0">
              <a:solidFill>
                <a:srgbClr val="000000"/>
              </a:solidFill>
              <a:cs typeface="Bell MT"/>
            </a:rPr>
            <a:t> (…) </a:t>
          </a:r>
          <a:r>
            <a:rPr lang="fr-FR" sz="2000" b="1" i="1" dirty="0" smtClean="0">
              <a:solidFill>
                <a:srgbClr val="000000"/>
              </a:solidFill>
              <a:cs typeface="Bell MT"/>
            </a:rPr>
            <a:t>L’Accord devrait viser à inclure </a:t>
          </a:r>
          <a:r>
            <a:rPr lang="fr-FR" sz="2000" b="1" i="1" u="sng" dirty="0" smtClean="0">
              <a:solidFill>
                <a:srgbClr val="000000"/>
              </a:solidFill>
              <a:cs typeface="Bell MT"/>
            </a:rPr>
            <a:t>un mécanisme de règlement des différends investisseur-Etat</a:t>
          </a:r>
          <a:r>
            <a:rPr lang="fr-FR" sz="2000" b="1" i="1" dirty="0" smtClean="0">
              <a:solidFill>
                <a:srgbClr val="000000"/>
              </a:solidFill>
              <a:cs typeface="Bell MT"/>
            </a:rPr>
            <a:t> efficace et des plus modernes, garantissant la transparence, l’indépendance des arbitres … y compris à travers la possibilité pour les Parties d’appliquer une interprétation contraignante de l’Accord. (…).</a:t>
          </a:r>
          <a:r>
            <a:rPr lang="fr-FR" sz="2000" b="1" dirty="0" smtClean="0">
              <a:solidFill>
                <a:srgbClr val="000000"/>
              </a:solidFill>
              <a:cs typeface="Bell MT"/>
            </a:rPr>
            <a:t> »</a:t>
          </a:r>
        </a:p>
        <a:p>
          <a:pPr algn="l"/>
          <a:r>
            <a:rPr lang="fr-FR" sz="2000" b="1" dirty="0" smtClean="0">
              <a:cs typeface="Bell MT"/>
            </a:rPr>
            <a:t>« (…) </a:t>
          </a:r>
          <a:r>
            <a:rPr lang="fr-FR" sz="2000" b="1" i="1" dirty="0" smtClean="0">
              <a:solidFill>
                <a:srgbClr val="000000"/>
              </a:solidFill>
              <a:cs typeface="Bell MT"/>
            </a:rPr>
            <a:t>Toutes les autorités infranationales et des entités (comme les Etats </a:t>
          </a:r>
          <a:r>
            <a:rPr lang="fr-FR" sz="2000" b="1" i="1" u="sng" dirty="0" smtClean="0">
              <a:solidFill>
                <a:srgbClr val="000000"/>
              </a:solidFill>
              <a:cs typeface="Bell MT"/>
            </a:rPr>
            <a:t>ou les municipalités</a:t>
          </a:r>
          <a:r>
            <a:rPr lang="fr-FR" sz="2000" b="1" i="1" dirty="0" smtClean="0">
              <a:solidFill>
                <a:srgbClr val="000000"/>
              </a:solidFill>
              <a:cs typeface="Bell MT"/>
            </a:rPr>
            <a:t>) doivent effectivement se conformer aux dispositions du chapitre du présent accord de protection des investissements.</a:t>
          </a:r>
          <a:r>
            <a:rPr lang="fr-FR" sz="2000" b="1" dirty="0" smtClean="0">
              <a:cs typeface="Bell MT"/>
            </a:rPr>
            <a:t> »</a:t>
          </a:r>
          <a:endParaRPr lang="fr-FR" sz="2000" b="1" dirty="0"/>
        </a:p>
      </dgm:t>
    </dgm:pt>
    <dgm:pt modelId="{9A80D9E9-7E76-4A1D-A6FF-23BB34727DEF}" type="sibTrans" cxnId="{937032C2-1B10-40B0-BDD2-9C25F58DF27D}">
      <dgm:prSet/>
      <dgm:spPr/>
      <dgm:t>
        <a:bodyPr/>
        <a:lstStyle/>
        <a:p>
          <a:endParaRPr lang="fr-FR"/>
        </a:p>
      </dgm:t>
    </dgm:pt>
    <dgm:pt modelId="{261E911E-51E1-43A1-9398-8818F8C4BF30}" type="parTrans" cxnId="{937032C2-1B10-40B0-BDD2-9C25F58DF27D}">
      <dgm:prSet/>
      <dgm:spPr/>
      <dgm:t>
        <a:bodyPr/>
        <a:lstStyle/>
        <a:p>
          <a:endParaRPr lang="fr-FR"/>
        </a:p>
      </dgm:t>
    </dgm:pt>
    <dgm:pt modelId="{263AB8DB-215B-4BA2-A209-15C616DB8A8E}" type="pres">
      <dgm:prSet presAssocID="{EBBC748D-E71A-4041-A682-90E9D5362B0F}" presName="compositeShape" presStyleCnt="0">
        <dgm:presLayoutVars>
          <dgm:dir/>
          <dgm:resizeHandles/>
        </dgm:presLayoutVars>
      </dgm:prSet>
      <dgm:spPr/>
    </dgm:pt>
    <dgm:pt modelId="{4BB0BF30-9FFA-4DF7-BDB2-E5E392C07006}" type="pres">
      <dgm:prSet presAssocID="{EBBC748D-E71A-4041-A682-90E9D5362B0F}" presName="pyramid" presStyleLbl="node1" presStyleIdx="0" presStyleCnt="1"/>
      <dgm:spPr/>
    </dgm:pt>
    <dgm:pt modelId="{9A1867B7-9EE2-41D0-B6BD-CD4D32C2EC87}" type="pres">
      <dgm:prSet presAssocID="{EBBC748D-E71A-4041-A682-90E9D5362B0F}" presName="theList" presStyleCnt="0"/>
      <dgm:spPr/>
    </dgm:pt>
    <dgm:pt modelId="{AAA2C0E0-75F7-4A25-B880-C50EF1B3C788}" type="pres">
      <dgm:prSet presAssocID="{AB91030C-6229-4B0A-83C4-07F9F0DA0643}" presName="aNode" presStyleLbl="fgAcc1" presStyleIdx="0" presStyleCnt="3" custAng="0" custScaleX="308175" custScaleY="2000000" custLinFactY="-215474" custLinFactNeighborX="242" custLinFactNeighborY="-300000">
        <dgm:presLayoutVars>
          <dgm:bulletEnabled val="1"/>
        </dgm:presLayoutVars>
      </dgm:prSet>
      <dgm:spPr/>
      <dgm:t>
        <a:bodyPr/>
        <a:lstStyle/>
        <a:p>
          <a:endParaRPr lang="fr-FR"/>
        </a:p>
      </dgm:t>
    </dgm:pt>
    <dgm:pt modelId="{A9DDEC1F-6907-468C-86CF-D7AD8492B879}" type="pres">
      <dgm:prSet presAssocID="{AB91030C-6229-4B0A-83C4-07F9F0DA0643}" presName="aSpace" presStyleCnt="0"/>
      <dgm:spPr/>
    </dgm:pt>
    <dgm:pt modelId="{88DC41FB-A3C2-4828-BCC3-7364C3CE21A5}" type="pres">
      <dgm:prSet presAssocID="{11D19D41-28B0-4B77-B7A7-63D2972DD7FF}" presName="aNode" presStyleLbl="fgAcc1" presStyleIdx="1" presStyleCnt="3" custScaleX="305514" custScaleY="799328" custLinFactY="50045" custLinFactNeighborX="604" custLinFactNeighborY="100000">
        <dgm:presLayoutVars>
          <dgm:bulletEnabled val="1"/>
        </dgm:presLayoutVars>
      </dgm:prSet>
      <dgm:spPr/>
      <dgm:t>
        <a:bodyPr/>
        <a:lstStyle/>
        <a:p>
          <a:endParaRPr lang="fr-FR"/>
        </a:p>
      </dgm:t>
    </dgm:pt>
    <dgm:pt modelId="{6A26A90B-F926-436D-9B3E-B8EADD708D0C}" type="pres">
      <dgm:prSet presAssocID="{11D19D41-28B0-4B77-B7A7-63D2972DD7FF}" presName="aSpace" presStyleCnt="0"/>
      <dgm:spPr/>
    </dgm:pt>
    <dgm:pt modelId="{9D0C4F11-3F43-4FB9-B2B6-A3F7D9ADC4E3}" type="pres">
      <dgm:prSet presAssocID="{71117EF7-658E-4392-8F6C-D9ED87DAD34C}" presName="aNode" presStyleLbl="fgAcc1" presStyleIdx="2" presStyleCnt="3" custScaleX="304306" custScaleY="733936" custLinFactY="274748" custLinFactNeighborX="968" custLinFactNeighborY="300000">
        <dgm:presLayoutVars>
          <dgm:bulletEnabled val="1"/>
        </dgm:presLayoutVars>
      </dgm:prSet>
      <dgm:spPr/>
      <dgm:t>
        <a:bodyPr/>
        <a:lstStyle/>
        <a:p>
          <a:endParaRPr lang="fr-FR"/>
        </a:p>
      </dgm:t>
    </dgm:pt>
    <dgm:pt modelId="{77104B11-E9F9-4E73-AFC3-693B246C0774}" type="pres">
      <dgm:prSet presAssocID="{71117EF7-658E-4392-8F6C-D9ED87DAD34C}" presName="aSpace" presStyleCnt="0"/>
      <dgm:spPr/>
    </dgm:pt>
  </dgm:ptLst>
  <dgm:cxnLst>
    <dgm:cxn modelId="{F2519595-C927-4FE8-8F0A-24FE53A70E3A}" type="presOf" srcId="{11D19D41-28B0-4B77-B7A7-63D2972DD7FF}" destId="{88DC41FB-A3C2-4828-BCC3-7364C3CE21A5}" srcOrd="0" destOrd="0" presId="urn:microsoft.com/office/officeart/2005/8/layout/pyramid2"/>
    <dgm:cxn modelId="{7FE9D4A6-5BA7-49C1-8761-7AF1312C399B}" srcId="{EBBC748D-E71A-4041-A682-90E9D5362B0F}" destId="{11D19D41-28B0-4B77-B7A7-63D2972DD7FF}" srcOrd="1" destOrd="0" parTransId="{FF7D1BCE-056E-4F27-9038-E324118F0752}" sibTransId="{9A51D757-462D-45F9-BBA1-0DAA52BF39DF}"/>
    <dgm:cxn modelId="{4B4A35C5-1B04-4048-B3AD-200A016A15D5}" type="presOf" srcId="{EBBC748D-E71A-4041-A682-90E9D5362B0F}" destId="{263AB8DB-215B-4BA2-A209-15C616DB8A8E}" srcOrd="0" destOrd="0" presId="urn:microsoft.com/office/officeart/2005/8/layout/pyramid2"/>
    <dgm:cxn modelId="{C05AE27F-05AF-412B-BCC9-43AAEAB0B0DB}" type="presOf" srcId="{AB91030C-6229-4B0A-83C4-07F9F0DA0643}" destId="{AAA2C0E0-75F7-4A25-B880-C50EF1B3C788}" srcOrd="0" destOrd="0" presId="urn:microsoft.com/office/officeart/2005/8/layout/pyramid2"/>
    <dgm:cxn modelId="{937032C2-1B10-40B0-BDD2-9C25F58DF27D}" srcId="{EBBC748D-E71A-4041-A682-90E9D5362B0F}" destId="{AB91030C-6229-4B0A-83C4-07F9F0DA0643}" srcOrd="0" destOrd="0" parTransId="{261E911E-51E1-43A1-9398-8818F8C4BF30}" sibTransId="{9A80D9E9-7E76-4A1D-A6FF-23BB34727DEF}"/>
    <dgm:cxn modelId="{95AC2DDE-2B21-419A-BCF6-DE0C8D6A2664}" srcId="{EBBC748D-E71A-4041-A682-90E9D5362B0F}" destId="{71117EF7-658E-4392-8F6C-D9ED87DAD34C}" srcOrd="2" destOrd="0" parTransId="{A3E19370-C146-495C-8B89-7D4206312942}" sibTransId="{BFCDBEE0-EC45-443F-8C76-DE913877C74C}"/>
    <dgm:cxn modelId="{FBDB5955-B69D-4154-A4DB-F341BD64F4BA}" type="presOf" srcId="{71117EF7-658E-4392-8F6C-D9ED87DAD34C}" destId="{9D0C4F11-3F43-4FB9-B2B6-A3F7D9ADC4E3}" srcOrd="0" destOrd="0" presId="urn:microsoft.com/office/officeart/2005/8/layout/pyramid2"/>
    <dgm:cxn modelId="{90C734B9-F478-4564-9ACF-45BC72E5503C}" type="presParOf" srcId="{263AB8DB-215B-4BA2-A209-15C616DB8A8E}" destId="{4BB0BF30-9FFA-4DF7-BDB2-E5E392C07006}" srcOrd="0" destOrd="0" presId="urn:microsoft.com/office/officeart/2005/8/layout/pyramid2"/>
    <dgm:cxn modelId="{016D863B-E2F9-4819-A6A8-2581B36DBF4F}" type="presParOf" srcId="{263AB8DB-215B-4BA2-A209-15C616DB8A8E}" destId="{9A1867B7-9EE2-41D0-B6BD-CD4D32C2EC87}" srcOrd="1" destOrd="0" presId="urn:microsoft.com/office/officeart/2005/8/layout/pyramid2"/>
    <dgm:cxn modelId="{B998146D-74FD-4535-8AEE-347D3DDC6B86}" type="presParOf" srcId="{9A1867B7-9EE2-41D0-B6BD-CD4D32C2EC87}" destId="{AAA2C0E0-75F7-4A25-B880-C50EF1B3C788}" srcOrd="0" destOrd="0" presId="urn:microsoft.com/office/officeart/2005/8/layout/pyramid2"/>
    <dgm:cxn modelId="{6CB97173-3E18-4492-9ED0-36B5B203F3FF}" type="presParOf" srcId="{9A1867B7-9EE2-41D0-B6BD-CD4D32C2EC87}" destId="{A9DDEC1F-6907-468C-86CF-D7AD8492B879}" srcOrd="1" destOrd="0" presId="urn:microsoft.com/office/officeart/2005/8/layout/pyramid2"/>
    <dgm:cxn modelId="{675AABD5-D417-4E7C-BD35-3912F64289E2}" type="presParOf" srcId="{9A1867B7-9EE2-41D0-B6BD-CD4D32C2EC87}" destId="{88DC41FB-A3C2-4828-BCC3-7364C3CE21A5}" srcOrd="2" destOrd="0" presId="urn:microsoft.com/office/officeart/2005/8/layout/pyramid2"/>
    <dgm:cxn modelId="{16E3E4C0-92E9-4101-A11D-D6B356F833D0}" type="presParOf" srcId="{9A1867B7-9EE2-41D0-B6BD-CD4D32C2EC87}" destId="{6A26A90B-F926-436D-9B3E-B8EADD708D0C}" srcOrd="3" destOrd="0" presId="urn:microsoft.com/office/officeart/2005/8/layout/pyramid2"/>
    <dgm:cxn modelId="{EF88F4F3-2396-444D-9B44-E9045A35E159}" type="presParOf" srcId="{9A1867B7-9EE2-41D0-B6BD-CD4D32C2EC87}" destId="{9D0C4F11-3F43-4FB9-B2B6-A3F7D9ADC4E3}" srcOrd="4" destOrd="0" presId="urn:microsoft.com/office/officeart/2005/8/layout/pyramid2"/>
    <dgm:cxn modelId="{E6F46C69-560B-4C86-A4E1-C12D625DCD68}" type="presParOf" srcId="{9A1867B7-9EE2-41D0-B6BD-CD4D32C2EC87}" destId="{77104B11-E9F9-4E73-AFC3-693B246C0774}" srcOrd="5"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BBC748D-E71A-4041-A682-90E9D5362B0F}" type="doc">
      <dgm:prSet loTypeId="urn:microsoft.com/office/officeart/2005/8/layout/pyramid2" loCatId="pyramid" qsTypeId="urn:microsoft.com/office/officeart/2005/8/quickstyle/simple1" qsCatId="simple" csTypeId="urn:microsoft.com/office/officeart/2005/8/colors/accent1_2" csCatId="accent1" phldr="1"/>
      <dgm:spPr/>
    </dgm:pt>
    <dgm:pt modelId="{AB91030C-6229-4B0A-83C4-07F9F0DA0643}">
      <dgm:prSet phldrT="[Texte]" custT="1"/>
      <dgm:spPr/>
      <dgm:t>
        <a:bodyPr/>
        <a:lstStyle/>
        <a:p>
          <a:pPr algn="l"/>
          <a:r>
            <a:rPr lang="fr-FR" sz="2000" b="1" dirty="0" smtClean="0">
              <a:solidFill>
                <a:srgbClr val="000000"/>
              </a:solidFill>
            </a:rPr>
            <a:t>Art 37 </a:t>
          </a:r>
          <a:r>
            <a:rPr lang="fr-FR" sz="2000" dirty="0" smtClean="0">
              <a:solidFill>
                <a:srgbClr val="000000"/>
              </a:solidFill>
            </a:rPr>
            <a:t>: </a:t>
          </a:r>
          <a:r>
            <a:rPr lang="fr-FR" sz="2000" b="1" i="1" dirty="0" smtClean="0">
              <a:solidFill>
                <a:srgbClr val="000000"/>
              </a:solidFill>
              <a:cs typeface="Bell MT"/>
            </a:rPr>
            <a:t>« L’Accord comprendra des dispositions concernant le commerce et les aspects liés à l’investissement en ce qui concerne l’énergie et les matières premières. Les négociations devraient viser à assurer un environnement commercial ouvert, transparent et prévisible en matière d’énergie et à </a:t>
          </a:r>
          <a:r>
            <a:rPr lang="fr-FR" sz="2000" b="1" i="1" u="sng" dirty="0" smtClean="0">
              <a:solidFill>
                <a:srgbClr val="000000"/>
              </a:solidFill>
              <a:cs typeface="Bell MT"/>
            </a:rPr>
            <a:t>garantir un accès libre et durable aux matières premières.</a:t>
          </a:r>
          <a:r>
            <a:rPr lang="fr-FR" sz="2000" b="1" i="1" dirty="0" smtClean="0">
              <a:solidFill>
                <a:srgbClr val="000000"/>
              </a:solidFill>
              <a:cs typeface="Bell MT"/>
            </a:rPr>
            <a:t> »</a:t>
          </a:r>
          <a:endParaRPr lang="fr-FR" sz="2000" b="1" dirty="0"/>
        </a:p>
      </dgm:t>
    </dgm:pt>
    <dgm:pt modelId="{261E911E-51E1-43A1-9398-8818F8C4BF30}" type="parTrans" cxnId="{937032C2-1B10-40B0-BDD2-9C25F58DF27D}">
      <dgm:prSet/>
      <dgm:spPr/>
      <dgm:t>
        <a:bodyPr/>
        <a:lstStyle/>
        <a:p>
          <a:endParaRPr lang="fr-FR"/>
        </a:p>
      </dgm:t>
    </dgm:pt>
    <dgm:pt modelId="{9A80D9E9-7E76-4A1D-A6FF-23BB34727DEF}" type="sibTrans" cxnId="{937032C2-1B10-40B0-BDD2-9C25F58DF27D}">
      <dgm:prSet/>
      <dgm:spPr/>
      <dgm:t>
        <a:bodyPr/>
        <a:lstStyle/>
        <a:p>
          <a:endParaRPr lang="fr-FR"/>
        </a:p>
      </dgm:t>
    </dgm:pt>
    <dgm:pt modelId="{11D19D41-28B0-4B77-B7A7-63D2972DD7FF}">
      <dgm:prSet phldrT="[Texte]" custT="1"/>
      <dgm:spPr/>
      <dgm:t>
        <a:bodyPr/>
        <a:lstStyle/>
        <a:p>
          <a:r>
            <a:rPr lang="fr-FR" sz="2000" b="1" i="1" dirty="0" smtClean="0">
              <a:solidFill>
                <a:srgbClr val="FF0000"/>
              </a:solidFill>
              <a:cs typeface="Bell MT"/>
            </a:rPr>
            <a:t>Non seulement cet article va permettre la mise en concurrence (et donc la privatisation à terme) de la production et de la distribution de toutes les formes d’énergie, mais il ouvre la porte à la contestation de lois limitant ou interdisant l’usage de certaines (ex: gaz de schiste). Les Etats ne seront plus maîtres de leur sol, ni de leur pouvoir de fixer les prix des produits énergétiques sur le marché national.</a:t>
          </a:r>
          <a:endParaRPr lang="fr-FR" sz="2000" b="1" dirty="0"/>
        </a:p>
      </dgm:t>
    </dgm:pt>
    <dgm:pt modelId="{FF7D1BCE-056E-4F27-9038-E324118F0752}" type="parTrans" cxnId="{7FE9D4A6-5BA7-49C1-8761-7AF1312C399B}">
      <dgm:prSet/>
      <dgm:spPr/>
      <dgm:t>
        <a:bodyPr/>
        <a:lstStyle/>
        <a:p>
          <a:endParaRPr lang="fr-FR"/>
        </a:p>
      </dgm:t>
    </dgm:pt>
    <dgm:pt modelId="{9A51D757-462D-45F9-BBA1-0DAA52BF39DF}" type="sibTrans" cxnId="{7FE9D4A6-5BA7-49C1-8761-7AF1312C399B}">
      <dgm:prSet/>
      <dgm:spPr/>
      <dgm:t>
        <a:bodyPr/>
        <a:lstStyle/>
        <a:p>
          <a:endParaRPr lang="fr-FR"/>
        </a:p>
      </dgm:t>
    </dgm:pt>
    <dgm:pt modelId="{71117EF7-658E-4392-8F6C-D9ED87DAD34C}">
      <dgm:prSet phldrT="[Texte]" custT="1"/>
      <dgm:spPr/>
      <dgm:t>
        <a:bodyPr/>
        <a:lstStyle/>
        <a:p>
          <a:r>
            <a:rPr lang="fr-FR" sz="2000" b="1" dirty="0" smtClean="0">
              <a:solidFill>
                <a:srgbClr val="000000"/>
              </a:solidFill>
            </a:rPr>
            <a:t>Art. 39 </a:t>
          </a:r>
          <a:r>
            <a:rPr lang="fr-FR" sz="2000" dirty="0" smtClean="0">
              <a:solidFill>
                <a:srgbClr val="000000"/>
              </a:solidFill>
            </a:rPr>
            <a:t>: </a:t>
          </a:r>
          <a:r>
            <a:rPr lang="fr-FR" sz="2000" b="1" i="1" dirty="0" smtClean="0">
              <a:solidFill>
                <a:srgbClr val="000000"/>
              </a:solidFill>
              <a:cs typeface="Bell MT"/>
            </a:rPr>
            <a:t>«L’Accord comprendra des dispositions sur l’entière </a:t>
          </a:r>
          <a:r>
            <a:rPr lang="fr-FR" sz="2000" b="1" i="1" u="sng" dirty="0" smtClean="0">
              <a:solidFill>
                <a:srgbClr val="000000"/>
              </a:solidFill>
              <a:cs typeface="Bell MT"/>
            </a:rPr>
            <a:t>libéralisation des paiements courants et des mouvements de capitaux</a:t>
          </a:r>
          <a:r>
            <a:rPr lang="fr-FR" sz="2000" b="1" i="1" dirty="0" smtClean="0">
              <a:solidFill>
                <a:srgbClr val="000000"/>
              </a:solidFill>
              <a:cs typeface="Bell MT"/>
            </a:rPr>
            <a:t>  (…).  »</a:t>
          </a:r>
          <a:endParaRPr lang="fr-FR" sz="2000" b="1" dirty="0"/>
        </a:p>
      </dgm:t>
    </dgm:pt>
    <dgm:pt modelId="{A3E19370-C146-495C-8B89-7D4206312942}" type="parTrans" cxnId="{95AC2DDE-2B21-419A-BCF6-DE0C8D6A2664}">
      <dgm:prSet/>
      <dgm:spPr/>
      <dgm:t>
        <a:bodyPr/>
        <a:lstStyle/>
        <a:p>
          <a:endParaRPr lang="fr-FR"/>
        </a:p>
      </dgm:t>
    </dgm:pt>
    <dgm:pt modelId="{BFCDBEE0-EC45-443F-8C76-DE913877C74C}" type="sibTrans" cxnId="{95AC2DDE-2B21-419A-BCF6-DE0C8D6A2664}">
      <dgm:prSet/>
      <dgm:spPr/>
      <dgm:t>
        <a:bodyPr/>
        <a:lstStyle/>
        <a:p>
          <a:endParaRPr lang="fr-FR"/>
        </a:p>
      </dgm:t>
    </dgm:pt>
    <dgm:pt modelId="{14600B2C-3828-459D-BF08-B88659992382}">
      <dgm:prSet phldrT="[Texte]" custT="1"/>
      <dgm:spPr/>
      <dgm:t>
        <a:bodyPr/>
        <a:lstStyle/>
        <a:p>
          <a:r>
            <a:rPr lang="fr-FR" sz="2000" b="1" i="1" dirty="0" smtClean="0">
              <a:solidFill>
                <a:srgbClr val="FF0000"/>
              </a:solidFill>
              <a:cs typeface="Bell MT"/>
            </a:rPr>
            <a:t>Les leçons de la crise financière ne sont pas tirées et les spéculateurs gardent les coudées franches. Aucune proposition de régulation du capitalisme financier.</a:t>
          </a:r>
          <a:endParaRPr lang="fr-FR" sz="2000" b="1" dirty="0"/>
        </a:p>
      </dgm:t>
    </dgm:pt>
    <dgm:pt modelId="{CD33AB4C-240A-452A-B72D-EC420EF70927}" type="parTrans" cxnId="{23785E44-4339-43EC-8683-C64AEE6BE251}">
      <dgm:prSet/>
      <dgm:spPr/>
      <dgm:t>
        <a:bodyPr/>
        <a:lstStyle/>
        <a:p>
          <a:endParaRPr lang="fr-FR"/>
        </a:p>
      </dgm:t>
    </dgm:pt>
    <dgm:pt modelId="{1CC5C851-BAD9-434A-98E2-D26463751605}" type="sibTrans" cxnId="{23785E44-4339-43EC-8683-C64AEE6BE251}">
      <dgm:prSet/>
      <dgm:spPr/>
      <dgm:t>
        <a:bodyPr/>
        <a:lstStyle/>
        <a:p>
          <a:endParaRPr lang="fr-FR"/>
        </a:p>
      </dgm:t>
    </dgm:pt>
    <dgm:pt modelId="{263AB8DB-215B-4BA2-A209-15C616DB8A8E}" type="pres">
      <dgm:prSet presAssocID="{EBBC748D-E71A-4041-A682-90E9D5362B0F}" presName="compositeShape" presStyleCnt="0">
        <dgm:presLayoutVars>
          <dgm:dir/>
          <dgm:resizeHandles/>
        </dgm:presLayoutVars>
      </dgm:prSet>
      <dgm:spPr/>
    </dgm:pt>
    <dgm:pt modelId="{4BB0BF30-9FFA-4DF7-BDB2-E5E392C07006}" type="pres">
      <dgm:prSet presAssocID="{EBBC748D-E71A-4041-A682-90E9D5362B0F}" presName="pyramid" presStyleLbl="node1" presStyleIdx="0" presStyleCnt="1" custLinFactNeighborX="-1219" custLinFactNeighborY="-203"/>
      <dgm:spPr/>
    </dgm:pt>
    <dgm:pt modelId="{9A1867B7-9EE2-41D0-B6BD-CD4D32C2EC87}" type="pres">
      <dgm:prSet presAssocID="{EBBC748D-E71A-4041-A682-90E9D5362B0F}" presName="theList" presStyleCnt="0"/>
      <dgm:spPr/>
    </dgm:pt>
    <dgm:pt modelId="{AAA2C0E0-75F7-4A25-B880-C50EF1B3C788}" type="pres">
      <dgm:prSet presAssocID="{AB91030C-6229-4B0A-83C4-07F9F0DA0643}" presName="aNode" presStyleLbl="fgAcc1" presStyleIdx="0" presStyleCnt="4" custScaleX="295170" custScaleY="1163771" custLinFactY="-260734" custLinFactNeighborX="0" custLinFactNeighborY="-300000">
        <dgm:presLayoutVars>
          <dgm:bulletEnabled val="1"/>
        </dgm:presLayoutVars>
      </dgm:prSet>
      <dgm:spPr/>
      <dgm:t>
        <a:bodyPr/>
        <a:lstStyle/>
        <a:p>
          <a:endParaRPr lang="fr-FR"/>
        </a:p>
      </dgm:t>
    </dgm:pt>
    <dgm:pt modelId="{A9DDEC1F-6907-468C-86CF-D7AD8492B879}" type="pres">
      <dgm:prSet presAssocID="{AB91030C-6229-4B0A-83C4-07F9F0DA0643}" presName="aSpace" presStyleCnt="0"/>
      <dgm:spPr/>
    </dgm:pt>
    <dgm:pt modelId="{88DC41FB-A3C2-4828-BCC3-7364C3CE21A5}" type="pres">
      <dgm:prSet presAssocID="{11D19D41-28B0-4B77-B7A7-63D2972DD7FF}" presName="aNode" presStyleLbl="fgAcc1" presStyleIdx="1" presStyleCnt="4" custScaleX="295170" custScaleY="1286101" custLinFactY="-162295" custLinFactNeighborX="0" custLinFactNeighborY="-200000">
        <dgm:presLayoutVars>
          <dgm:bulletEnabled val="1"/>
        </dgm:presLayoutVars>
      </dgm:prSet>
      <dgm:spPr/>
      <dgm:t>
        <a:bodyPr/>
        <a:lstStyle/>
        <a:p>
          <a:endParaRPr lang="fr-FR"/>
        </a:p>
      </dgm:t>
    </dgm:pt>
    <dgm:pt modelId="{6A26A90B-F926-436D-9B3E-B8EADD708D0C}" type="pres">
      <dgm:prSet presAssocID="{11D19D41-28B0-4B77-B7A7-63D2972DD7FF}" presName="aSpace" presStyleCnt="0"/>
      <dgm:spPr/>
    </dgm:pt>
    <dgm:pt modelId="{9D0C4F11-3F43-4FB9-B2B6-A3F7D9ADC4E3}" type="pres">
      <dgm:prSet presAssocID="{71117EF7-658E-4392-8F6C-D9ED87DAD34C}" presName="aNode" presStyleLbl="fgAcc1" presStyleIdx="2" presStyleCnt="4" custScaleX="295170" custScaleY="606280" custLinFactY="113202" custLinFactNeighborX="0" custLinFactNeighborY="200000">
        <dgm:presLayoutVars>
          <dgm:bulletEnabled val="1"/>
        </dgm:presLayoutVars>
      </dgm:prSet>
      <dgm:spPr/>
      <dgm:t>
        <a:bodyPr/>
        <a:lstStyle/>
        <a:p>
          <a:endParaRPr lang="fr-FR"/>
        </a:p>
      </dgm:t>
    </dgm:pt>
    <dgm:pt modelId="{77104B11-E9F9-4E73-AFC3-693B246C0774}" type="pres">
      <dgm:prSet presAssocID="{71117EF7-658E-4392-8F6C-D9ED87DAD34C}" presName="aSpace" presStyleCnt="0"/>
      <dgm:spPr/>
    </dgm:pt>
    <dgm:pt modelId="{A795E886-ECB6-4950-8726-1568EAC0AF67}" type="pres">
      <dgm:prSet presAssocID="{14600B2C-3828-459D-BF08-B88659992382}" presName="aNode" presStyleLbl="fgAcc1" presStyleIdx="3" presStyleCnt="4" custScaleX="295170" custScaleY="633152" custLinFactY="232627" custLinFactNeighborX="0" custLinFactNeighborY="300000">
        <dgm:presLayoutVars>
          <dgm:bulletEnabled val="1"/>
        </dgm:presLayoutVars>
      </dgm:prSet>
      <dgm:spPr/>
      <dgm:t>
        <a:bodyPr/>
        <a:lstStyle/>
        <a:p>
          <a:endParaRPr lang="fr-FR"/>
        </a:p>
      </dgm:t>
    </dgm:pt>
    <dgm:pt modelId="{5FBF129B-548F-4B55-B645-816B5FD933E7}" type="pres">
      <dgm:prSet presAssocID="{14600B2C-3828-459D-BF08-B88659992382}" presName="aSpace" presStyleCnt="0"/>
      <dgm:spPr/>
    </dgm:pt>
  </dgm:ptLst>
  <dgm:cxnLst>
    <dgm:cxn modelId="{937032C2-1B10-40B0-BDD2-9C25F58DF27D}" srcId="{EBBC748D-E71A-4041-A682-90E9D5362B0F}" destId="{AB91030C-6229-4B0A-83C4-07F9F0DA0643}" srcOrd="0" destOrd="0" parTransId="{261E911E-51E1-43A1-9398-8818F8C4BF30}" sibTransId="{9A80D9E9-7E76-4A1D-A6FF-23BB34727DEF}"/>
    <dgm:cxn modelId="{BD6DC87B-3AC2-4DD8-9C06-F809224E0C51}" type="presOf" srcId="{14600B2C-3828-459D-BF08-B88659992382}" destId="{A795E886-ECB6-4950-8726-1568EAC0AF67}" srcOrd="0" destOrd="0" presId="urn:microsoft.com/office/officeart/2005/8/layout/pyramid2"/>
    <dgm:cxn modelId="{9A8F0636-07E4-443C-B89F-49C4ECB48FEF}" type="presOf" srcId="{11D19D41-28B0-4B77-B7A7-63D2972DD7FF}" destId="{88DC41FB-A3C2-4828-BCC3-7364C3CE21A5}" srcOrd="0" destOrd="0" presId="urn:microsoft.com/office/officeart/2005/8/layout/pyramid2"/>
    <dgm:cxn modelId="{F4B9169E-4A51-49F3-B004-016B6C68E2A0}" type="presOf" srcId="{EBBC748D-E71A-4041-A682-90E9D5362B0F}" destId="{263AB8DB-215B-4BA2-A209-15C616DB8A8E}" srcOrd="0" destOrd="0" presId="urn:microsoft.com/office/officeart/2005/8/layout/pyramid2"/>
    <dgm:cxn modelId="{F3CFCB0C-1CC9-4B23-B9B3-3E779D4FF645}" type="presOf" srcId="{AB91030C-6229-4B0A-83C4-07F9F0DA0643}" destId="{AAA2C0E0-75F7-4A25-B880-C50EF1B3C788}" srcOrd="0" destOrd="0" presId="urn:microsoft.com/office/officeart/2005/8/layout/pyramid2"/>
    <dgm:cxn modelId="{B74F22EA-2876-4588-906F-43C58A7DF77D}" type="presOf" srcId="{71117EF7-658E-4392-8F6C-D9ED87DAD34C}" destId="{9D0C4F11-3F43-4FB9-B2B6-A3F7D9ADC4E3}" srcOrd="0" destOrd="0" presId="urn:microsoft.com/office/officeart/2005/8/layout/pyramid2"/>
    <dgm:cxn modelId="{7FE9D4A6-5BA7-49C1-8761-7AF1312C399B}" srcId="{EBBC748D-E71A-4041-A682-90E9D5362B0F}" destId="{11D19D41-28B0-4B77-B7A7-63D2972DD7FF}" srcOrd="1" destOrd="0" parTransId="{FF7D1BCE-056E-4F27-9038-E324118F0752}" sibTransId="{9A51D757-462D-45F9-BBA1-0DAA52BF39DF}"/>
    <dgm:cxn modelId="{23785E44-4339-43EC-8683-C64AEE6BE251}" srcId="{EBBC748D-E71A-4041-A682-90E9D5362B0F}" destId="{14600B2C-3828-459D-BF08-B88659992382}" srcOrd="3" destOrd="0" parTransId="{CD33AB4C-240A-452A-B72D-EC420EF70927}" sibTransId="{1CC5C851-BAD9-434A-98E2-D26463751605}"/>
    <dgm:cxn modelId="{95AC2DDE-2B21-419A-BCF6-DE0C8D6A2664}" srcId="{EBBC748D-E71A-4041-A682-90E9D5362B0F}" destId="{71117EF7-658E-4392-8F6C-D9ED87DAD34C}" srcOrd="2" destOrd="0" parTransId="{A3E19370-C146-495C-8B89-7D4206312942}" sibTransId="{BFCDBEE0-EC45-443F-8C76-DE913877C74C}"/>
    <dgm:cxn modelId="{E4A99488-6B34-4DBA-9F44-212A381209E0}" type="presParOf" srcId="{263AB8DB-215B-4BA2-A209-15C616DB8A8E}" destId="{4BB0BF30-9FFA-4DF7-BDB2-E5E392C07006}" srcOrd="0" destOrd="0" presId="urn:microsoft.com/office/officeart/2005/8/layout/pyramid2"/>
    <dgm:cxn modelId="{3C5587FE-4D90-4487-86B6-7C984C2C7550}" type="presParOf" srcId="{263AB8DB-215B-4BA2-A209-15C616DB8A8E}" destId="{9A1867B7-9EE2-41D0-B6BD-CD4D32C2EC87}" srcOrd="1" destOrd="0" presId="urn:microsoft.com/office/officeart/2005/8/layout/pyramid2"/>
    <dgm:cxn modelId="{AE40FE55-57C1-421D-A73D-AD4F90057B82}" type="presParOf" srcId="{9A1867B7-9EE2-41D0-B6BD-CD4D32C2EC87}" destId="{AAA2C0E0-75F7-4A25-B880-C50EF1B3C788}" srcOrd="0" destOrd="0" presId="urn:microsoft.com/office/officeart/2005/8/layout/pyramid2"/>
    <dgm:cxn modelId="{CE40699E-1631-4D66-BC8F-6544DA3CAD14}" type="presParOf" srcId="{9A1867B7-9EE2-41D0-B6BD-CD4D32C2EC87}" destId="{A9DDEC1F-6907-468C-86CF-D7AD8492B879}" srcOrd="1" destOrd="0" presId="urn:microsoft.com/office/officeart/2005/8/layout/pyramid2"/>
    <dgm:cxn modelId="{5E195EA3-FAFD-4BEC-BA55-5A9309F8ED1D}" type="presParOf" srcId="{9A1867B7-9EE2-41D0-B6BD-CD4D32C2EC87}" destId="{88DC41FB-A3C2-4828-BCC3-7364C3CE21A5}" srcOrd="2" destOrd="0" presId="urn:microsoft.com/office/officeart/2005/8/layout/pyramid2"/>
    <dgm:cxn modelId="{4337AC3A-1350-4849-9AFD-6F2F46DB612A}" type="presParOf" srcId="{9A1867B7-9EE2-41D0-B6BD-CD4D32C2EC87}" destId="{6A26A90B-F926-436D-9B3E-B8EADD708D0C}" srcOrd="3" destOrd="0" presId="urn:microsoft.com/office/officeart/2005/8/layout/pyramid2"/>
    <dgm:cxn modelId="{C0BF6B2C-994E-4D66-860E-A09C413A522D}" type="presParOf" srcId="{9A1867B7-9EE2-41D0-B6BD-CD4D32C2EC87}" destId="{9D0C4F11-3F43-4FB9-B2B6-A3F7D9ADC4E3}" srcOrd="4" destOrd="0" presId="urn:microsoft.com/office/officeart/2005/8/layout/pyramid2"/>
    <dgm:cxn modelId="{3A244374-9303-4FE8-BFA6-9B3F8FFE9600}" type="presParOf" srcId="{9A1867B7-9EE2-41D0-B6BD-CD4D32C2EC87}" destId="{77104B11-E9F9-4E73-AFC3-693B246C0774}" srcOrd="5" destOrd="0" presId="urn:microsoft.com/office/officeart/2005/8/layout/pyramid2"/>
    <dgm:cxn modelId="{EAA514F8-CEE3-418D-B6BD-990190627926}" type="presParOf" srcId="{9A1867B7-9EE2-41D0-B6BD-CD4D32C2EC87}" destId="{A795E886-ECB6-4950-8726-1568EAC0AF67}" srcOrd="6" destOrd="0" presId="urn:microsoft.com/office/officeart/2005/8/layout/pyramid2"/>
    <dgm:cxn modelId="{118079B2-9DAF-4096-911C-7E1A6B03CAF6}" type="presParOf" srcId="{9A1867B7-9EE2-41D0-B6BD-CD4D32C2EC87}" destId="{5FBF129B-548F-4B55-B645-816B5FD933E7}" srcOrd="7" destOrd="0" presId="urn:microsoft.com/office/officeart/2005/8/layout/pyramid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0BF30-9FFA-4DF7-BDB2-E5E392C07006}">
      <dsp:nvSpPr>
        <dsp:cNvPr id="0" name=""/>
        <dsp:cNvSpPr/>
      </dsp:nvSpPr>
      <dsp:spPr>
        <a:xfrm>
          <a:off x="1405439" y="0"/>
          <a:ext cx="4287236" cy="4287236"/>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A2C0E0-75F7-4A25-B880-C50EF1B3C788}">
      <dsp:nvSpPr>
        <dsp:cNvPr id="0" name=""/>
        <dsp:cNvSpPr/>
      </dsp:nvSpPr>
      <dsp:spPr>
        <a:xfrm>
          <a:off x="348347" y="431026"/>
          <a:ext cx="9188123" cy="1014869"/>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fr-FR" sz="2500" b="1" kern="1200" dirty="0" smtClean="0"/>
            <a:t>Un dumping salarial, social, fiscal &amp; environnemental </a:t>
          </a:r>
          <a:endParaRPr lang="fr-FR" sz="2500" b="1" kern="1200" dirty="0"/>
        </a:p>
      </dsp:txBody>
      <dsp:txXfrm>
        <a:off x="397889" y="480568"/>
        <a:ext cx="9089039" cy="915785"/>
      </dsp:txXfrm>
    </dsp:sp>
    <dsp:sp modelId="{88DC41FB-A3C2-4828-BCC3-7364C3CE21A5}">
      <dsp:nvSpPr>
        <dsp:cNvPr id="0" name=""/>
        <dsp:cNvSpPr/>
      </dsp:nvSpPr>
      <dsp:spPr>
        <a:xfrm>
          <a:off x="339639" y="1572754"/>
          <a:ext cx="9205540" cy="1014869"/>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fr-FR" sz="2400" b="1" kern="1200" dirty="0" smtClean="0"/>
            <a:t>Une justice privée au service des multinationales</a:t>
          </a:r>
          <a:endParaRPr lang="fr-FR" sz="2400" b="1" kern="1200" dirty="0"/>
        </a:p>
      </dsp:txBody>
      <dsp:txXfrm>
        <a:off x="389181" y="1622296"/>
        <a:ext cx="9106456" cy="915785"/>
      </dsp:txXfrm>
    </dsp:sp>
    <dsp:sp modelId="{9D0C4F11-3F43-4FB9-B2B6-A3F7D9ADC4E3}">
      <dsp:nvSpPr>
        <dsp:cNvPr id="0" name=""/>
        <dsp:cNvSpPr/>
      </dsp:nvSpPr>
      <dsp:spPr>
        <a:xfrm>
          <a:off x="287973" y="2714481"/>
          <a:ext cx="9308871" cy="1014869"/>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87630" rIns="87630" bIns="87630" numCol="1" spcCol="1270" anchor="ctr" anchorCtr="0">
          <a:noAutofit/>
        </a:bodyPr>
        <a:lstStyle/>
        <a:p>
          <a:pPr lvl="0" algn="ctr" defTabSz="1022350">
            <a:lnSpc>
              <a:spcPct val="90000"/>
            </a:lnSpc>
            <a:spcBef>
              <a:spcPct val="0"/>
            </a:spcBef>
            <a:spcAft>
              <a:spcPct val="35000"/>
            </a:spcAft>
          </a:pPr>
          <a:r>
            <a:rPr lang="fr-FR" sz="2300" b="1" kern="1200" dirty="0" smtClean="0"/>
            <a:t>Une privatisation de la Démocratie au profit des multinationales</a:t>
          </a:r>
          <a:endParaRPr lang="fr-FR" sz="2300" b="1" kern="1200" dirty="0"/>
        </a:p>
      </dsp:txBody>
      <dsp:txXfrm>
        <a:off x="337515" y="2764023"/>
        <a:ext cx="9209787" cy="9157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0BF30-9FFA-4DF7-BDB2-E5E392C07006}">
      <dsp:nvSpPr>
        <dsp:cNvPr id="0" name=""/>
        <dsp:cNvSpPr/>
      </dsp:nvSpPr>
      <dsp:spPr>
        <a:xfrm>
          <a:off x="1403226" y="0"/>
          <a:ext cx="5054858" cy="5054858"/>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A2C0E0-75F7-4A25-B880-C50EF1B3C788}">
      <dsp:nvSpPr>
        <dsp:cNvPr id="0" name=""/>
        <dsp:cNvSpPr/>
      </dsp:nvSpPr>
      <dsp:spPr>
        <a:xfrm>
          <a:off x="17420" y="231116"/>
          <a:ext cx="11094715" cy="44641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000000"/>
              </a:solidFill>
              <a:cs typeface="Bell MT"/>
            </a:rPr>
            <a:t>Art.4 : « </a:t>
          </a:r>
          <a:r>
            <a:rPr lang="fr-FR" sz="1800" b="1" i="1" kern="1200" dirty="0" smtClean="0">
              <a:solidFill>
                <a:srgbClr val="000000"/>
              </a:solidFill>
              <a:cs typeface="Bell MT"/>
            </a:rPr>
            <a:t>Les obligations de l’Accord engageront </a:t>
          </a:r>
          <a:r>
            <a:rPr lang="fr-FR" sz="1800" b="1" i="1" u="sng" kern="1200" baseline="0" dirty="0" smtClean="0">
              <a:solidFill>
                <a:schemeClr val="tx1"/>
              </a:solidFill>
              <a:cs typeface="Bell MT"/>
            </a:rPr>
            <a:t>tous les niveaux de gouvernement</a:t>
          </a:r>
          <a:r>
            <a:rPr lang="fr-FR" sz="1800" b="1" kern="1200" baseline="0" dirty="0" smtClean="0">
              <a:solidFill>
                <a:schemeClr val="tx1"/>
              </a:solidFill>
              <a:cs typeface="Bell MT"/>
            </a:rPr>
            <a:t>. </a:t>
          </a:r>
          <a:r>
            <a:rPr lang="fr-FR" sz="1800" b="1" kern="1200" dirty="0" smtClean="0">
              <a:cs typeface="Bell MT"/>
            </a:rPr>
            <a:t>»</a:t>
          </a:r>
          <a:endParaRPr lang="fr-FR" sz="1800" b="1" kern="1200" dirty="0"/>
        </a:p>
      </dsp:txBody>
      <dsp:txXfrm>
        <a:off x="39212" y="252908"/>
        <a:ext cx="11051131" cy="402829"/>
      </dsp:txXfrm>
    </dsp:sp>
    <dsp:sp modelId="{88DC41FB-A3C2-4828-BCC3-7364C3CE21A5}">
      <dsp:nvSpPr>
        <dsp:cNvPr id="0" name=""/>
        <dsp:cNvSpPr/>
      </dsp:nvSpPr>
      <dsp:spPr>
        <a:xfrm>
          <a:off x="0" y="960653"/>
          <a:ext cx="11146957" cy="62410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000000"/>
              </a:solidFill>
              <a:cs typeface="Bell MT"/>
            </a:rPr>
            <a:t>Art. 10 : «</a:t>
          </a:r>
          <a:r>
            <a:rPr lang="fr-FR" sz="1800" b="1" i="1" kern="1200" dirty="0" smtClean="0">
              <a:solidFill>
                <a:srgbClr val="000000"/>
              </a:solidFill>
              <a:cs typeface="Bell MT"/>
            </a:rPr>
            <a:t> Le but sera d’éliminer toutes les obligations sur le commerce bilatéral avec l’objectif commun de parvenir à une élimination substantielle des droits de douane …</a:t>
          </a:r>
          <a:endParaRPr lang="fr-FR" sz="1800" b="1" kern="1200" dirty="0"/>
        </a:p>
      </dsp:txBody>
      <dsp:txXfrm>
        <a:off x="30466" y="991119"/>
        <a:ext cx="11086025" cy="563171"/>
      </dsp:txXfrm>
    </dsp:sp>
    <dsp:sp modelId="{9D0C4F11-3F43-4FB9-B2B6-A3F7D9ADC4E3}">
      <dsp:nvSpPr>
        <dsp:cNvPr id="0" name=""/>
        <dsp:cNvSpPr/>
      </dsp:nvSpPr>
      <dsp:spPr>
        <a:xfrm>
          <a:off x="13" y="1706158"/>
          <a:ext cx="11146957" cy="92535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rgbClr val="FF0000"/>
              </a:solidFill>
              <a:cs typeface="Bell MT"/>
            </a:rPr>
            <a:t>Supprimer ces droits provoquera une catastrophe agricole majeure : perte de revenus pour les agriculteurs, chute des exportations agricoles françaises, arrivée massive de soja et de blé américains avec OGM, de poulets traités au chlore ....</a:t>
          </a:r>
          <a:endParaRPr lang="fr-FR" sz="1800" b="1" kern="1200" dirty="0"/>
        </a:p>
      </dsp:txBody>
      <dsp:txXfrm>
        <a:off x="45185" y="1751330"/>
        <a:ext cx="11056613" cy="835014"/>
      </dsp:txXfrm>
    </dsp:sp>
    <dsp:sp modelId="{94877797-3321-43F1-8D22-E28B150C47BB}">
      <dsp:nvSpPr>
        <dsp:cNvPr id="0" name=""/>
        <dsp:cNvSpPr/>
      </dsp:nvSpPr>
      <dsp:spPr>
        <a:xfrm>
          <a:off x="34834" y="2883146"/>
          <a:ext cx="11077301" cy="679478"/>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dirty="0" smtClean="0">
              <a:solidFill>
                <a:schemeClr val="tx1"/>
              </a:solidFill>
              <a:cs typeface="Bell MT"/>
            </a:rPr>
            <a:t>Art. 15. «</a:t>
          </a:r>
          <a:r>
            <a:rPr lang="fr-FR" sz="1800" b="1" i="1" kern="1200" dirty="0" smtClean="0">
              <a:solidFill>
                <a:schemeClr val="tx1"/>
              </a:solidFill>
              <a:cs typeface="Bell MT"/>
            </a:rPr>
            <a:t> Le but des négociations sur le commerce des services sera de lier le niveau autonome existant de libéralisation de chacune  des Parties au plus haut niveau de libéralisation atteint …</a:t>
          </a:r>
          <a:endParaRPr lang="fr-FR" sz="1800" b="1" kern="1200" dirty="0"/>
        </a:p>
      </dsp:txBody>
      <dsp:txXfrm>
        <a:off x="68003" y="2916315"/>
        <a:ext cx="11010963" cy="613140"/>
      </dsp:txXfrm>
    </dsp:sp>
    <dsp:sp modelId="{852402BA-A095-4272-AEDE-A53B26BF1D68}">
      <dsp:nvSpPr>
        <dsp:cNvPr id="0" name=""/>
        <dsp:cNvSpPr/>
      </dsp:nvSpPr>
      <dsp:spPr>
        <a:xfrm>
          <a:off x="34834" y="3656030"/>
          <a:ext cx="11059887" cy="109097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8580" tIns="68580" rIns="68580" bIns="68580" numCol="1" spcCol="1270" anchor="ctr" anchorCtr="0">
          <a:noAutofit/>
        </a:bodyPr>
        <a:lstStyle/>
        <a:p>
          <a:pPr lvl="0" algn="ctr" defTabSz="800100">
            <a:lnSpc>
              <a:spcPct val="90000"/>
            </a:lnSpc>
            <a:spcBef>
              <a:spcPct val="0"/>
            </a:spcBef>
            <a:spcAft>
              <a:spcPct val="35000"/>
            </a:spcAft>
          </a:pPr>
          <a:r>
            <a:rPr lang="fr-FR" sz="1800" b="1" kern="1200" baseline="0" dirty="0" smtClean="0">
              <a:solidFill>
                <a:srgbClr val="FF0000"/>
              </a:solidFill>
              <a:cs typeface="Bell MT"/>
            </a:rPr>
            <a:t>On va donc vers la marchandisation d’activités jusqu’ici relativement protégées en Europe comme la santé et l’éducation, l’eau, l’énergie, la recherche, les transports, la sécurité sociale, les services financiers et d’assurance. Ce qui conduira inéluctablement à leur privatisation totale. </a:t>
          </a:r>
          <a:endParaRPr lang="fr-FR" sz="1800" b="1" kern="1200" baseline="0" dirty="0">
            <a:solidFill>
              <a:srgbClr val="FF0000"/>
            </a:solidFill>
          </a:endParaRPr>
        </a:p>
      </dsp:txBody>
      <dsp:txXfrm>
        <a:off x="88091" y="3709287"/>
        <a:ext cx="10953373" cy="98446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0BF30-9FFA-4DF7-BDB2-E5E392C07006}">
      <dsp:nvSpPr>
        <dsp:cNvPr id="0" name=""/>
        <dsp:cNvSpPr/>
      </dsp:nvSpPr>
      <dsp:spPr>
        <a:xfrm>
          <a:off x="1012806" y="0"/>
          <a:ext cx="5538651" cy="5538651"/>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A2C0E0-75F7-4A25-B880-C50EF1B3C788}">
      <dsp:nvSpPr>
        <dsp:cNvPr id="0" name=""/>
        <dsp:cNvSpPr/>
      </dsp:nvSpPr>
      <dsp:spPr>
        <a:xfrm>
          <a:off x="43566" y="241812"/>
          <a:ext cx="11094679" cy="2479952"/>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fr-FR" sz="2000" b="1" kern="1200" dirty="0" smtClean="0">
              <a:cs typeface="Bell MT"/>
            </a:rPr>
            <a:t>Art 23 : «</a:t>
          </a:r>
          <a:r>
            <a:rPr lang="fr-FR" sz="2000" b="1" kern="1200" dirty="0" smtClean="0">
              <a:solidFill>
                <a:srgbClr val="000000"/>
              </a:solidFill>
              <a:cs typeface="Bell MT"/>
            </a:rPr>
            <a:t> (…) </a:t>
          </a:r>
          <a:r>
            <a:rPr lang="fr-FR" sz="2000" b="1" i="1" kern="1200" dirty="0" smtClean="0">
              <a:solidFill>
                <a:srgbClr val="000000"/>
              </a:solidFill>
              <a:cs typeface="Bell MT"/>
            </a:rPr>
            <a:t>L’Accord devrait viser à inclure </a:t>
          </a:r>
          <a:r>
            <a:rPr lang="fr-FR" sz="2000" b="1" i="1" u="sng" kern="1200" dirty="0" smtClean="0">
              <a:solidFill>
                <a:srgbClr val="000000"/>
              </a:solidFill>
              <a:cs typeface="Bell MT"/>
            </a:rPr>
            <a:t>un mécanisme de règlement des différends investisseur-Etat</a:t>
          </a:r>
          <a:r>
            <a:rPr lang="fr-FR" sz="2000" b="1" i="1" kern="1200" dirty="0" smtClean="0">
              <a:solidFill>
                <a:srgbClr val="000000"/>
              </a:solidFill>
              <a:cs typeface="Bell MT"/>
            </a:rPr>
            <a:t> efficace et des plus modernes, garantissant la transparence, l’indépendance des arbitres … y compris à travers la possibilité pour les Parties d’appliquer une interprétation contraignante de l’Accord. (…).</a:t>
          </a:r>
          <a:r>
            <a:rPr lang="fr-FR" sz="2000" b="1" kern="1200" dirty="0" smtClean="0">
              <a:solidFill>
                <a:srgbClr val="000000"/>
              </a:solidFill>
              <a:cs typeface="Bell MT"/>
            </a:rPr>
            <a:t> »</a:t>
          </a:r>
        </a:p>
        <a:p>
          <a:pPr lvl="0" algn="l" defTabSz="889000">
            <a:lnSpc>
              <a:spcPct val="90000"/>
            </a:lnSpc>
            <a:spcBef>
              <a:spcPct val="0"/>
            </a:spcBef>
            <a:spcAft>
              <a:spcPct val="35000"/>
            </a:spcAft>
          </a:pPr>
          <a:r>
            <a:rPr lang="fr-FR" sz="2000" b="1" kern="1200" dirty="0" smtClean="0">
              <a:cs typeface="Bell MT"/>
            </a:rPr>
            <a:t>« (…) </a:t>
          </a:r>
          <a:r>
            <a:rPr lang="fr-FR" sz="2000" b="1" i="1" kern="1200" dirty="0" smtClean="0">
              <a:solidFill>
                <a:srgbClr val="000000"/>
              </a:solidFill>
              <a:cs typeface="Bell MT"/>
            </a:rPr>
            <a:t>Toutes les autorités infranationales et des entités (comme les Etats </a:t>
          </a:r>
          <a:r>
            <a:rPr lang="fr-FR" sz="2000" b="1" i="1" u="sng" kern="1200" dirty="0" smtClean="0">
              <a:solidFill>
                <a:srgbClr val="000000"/>
              </a:solidFill>
              <a:cs typeface="Bell MT"/>
            </a:rPr>
            <a:t>ou les municipalités</a:t>
          </a:r>
          <a:r>
            <a:rPr lang="fr-FR" sz="2000" b="1" i="1" kern="1200" dirty="0" smtClean="0">
              <a:solidFill>
                <a:srgbClr val="000000"/>
              </a:solidFill>
              <a:cs typeface="Bell MT"/>
            </a:rPr>
            <a:t>) doivent effectivement se conformer aux dispositions du chapitre du présent accord de protection des investissements.</a:t>
          </a:r>
          <a:r>
            <a:rPr lang="fr-FR" sz="2000" b="1" kern="1200" dirty="0" smtClean="0">
              <a:cs typeface="Bell MT"/>
            </a:rPr>
            <a:t> »</a:t>
          </a:r>
          <a:endParaRPr lang="fr-FR" sz="2000" b="1" kern="1200" dirty="0"/>
        </a:p>
      </dsp:txBody>
      <dsp:txXfrm>
        <a:off x="164627" y="362873"/>
        <a:ext cx="10852557" cy="2237830"/>
      </dsp:txXfrm>
    </dsp:sp>
    <dsp:sp modelId="{88DC41FB-A3C2-4828-BCC3-7364C3CE21A5}">
      <dsp:nvSpPr>
        <dsp:cNvPr id="0" name=""/>
        <dsp:cNvSpPr/>
      </dsp:nvSpPr>
      <dsp:spPr>
        <a:xfrm>
          <a:off x="104498" y="3128500"/>
          <a:ext cx="10998880" cy="991147"/>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1" kern="1200" dirty="0" smtClean="0">
              <a:solidFill>
                <a:srgbClr val="FF0000"/>
              </a:solidFill>
              <a:cs typeface="Bell MT"/>
            </a:rPr>
            <a:t>Il s’agit de donner le pouvoir aux firmes privées de poursuivre les Etats et les collectivités locales devant un mécanisme privé (arbitrage) </a:t>
          </a:r>
          <a:r>
            <a:rPr lang="fr-FR" sz="2000" b="1" i="1" u="sng" kern="1200" dirty="0" smtClean="0">
              <a:solidFill>
                <a:srgbClr val="FF0000"/>
              </a:solidFill>
              <a:cs typeface="Bell MT"/>
            </a:rPr>
            <a:t>contraignant</a:t>
          </a:r>
          <a:r>
            <a:rPr lang="fr-FR" sz="2000" b="1" i="1" kern="1200" dirty="0" smtClean="0">
              <a:solidFill>
                <a:srgbClr val="FF0000"/>
              </a:solidFill>
              <a:cs typeface="Bell MT"/>
            </a:rPr>
            <a:t> qui n’appartient pas au système judiciaire. </a:t>
          </a:r>
          <a:endParaRPr lang="fr-FR" sz="2000" b="1" kern="1200" dirty="0"/>
        </a:p>
      </dsp:txBody>
      <dsp:txXfrm>
        <a:off x="152882" y="3176884"/>
        <a:ext cx="10902112" cy="894379"/>
      </dsp:txXfrm>
    </dsp:sp>
    <dsp:sp modelId="{9D0C4F11-3F43-4FB9-B2B6-A3F7D9ADC4E3}">
      <dsp:nvSpPr>
        <dsp:cNvPr id="0" name=""/>
        <dsp:cNvSpPr/>
      </dsp:nvSpPr>
      <dsp:spPr>
        <a:xfrm>
          <a:off x="139347" y="4444774"/>
          <a:ext cx="10955390" cy="910063"/>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1" kern="1200" dirty="0" smtClean="0">
              <a:solidFill>
                <a:srgbClr val="008000"/>
              </a:solidFill>
              <a:cs typeface="Bell MT"/>
            </a:rPr>
            <a:t>Chevron pourra faire annuler l’interdiction de l’exploitation du gaz de schiste. Philip Morris pourra faire disparaître les avertissements sanitaires sur les paquets de cigarette. La NRA pourra demander la suppression des limites au libre commerce des armes. </a:t>
          </a:r>
          <a:endParaRPr lang="fr-FR" sz="2000" b="1" kern="1200" dirty="0"/>
        </a:p>
      </dsp:txBody>
      <dsp:txXfrm>
        <a:off x="183773" y="4489200"/>
        <a:ext cx="10866538" cy="82121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4BB0BF30-9FFA-4DF7-BDB2-E5E392C07006}">
      <dsp:nvSpPr>
        <dsp:cNvPr id="0" name=""/>
        <dsp:cNvSpPr/>
      </dsp:nvSpPr>
      <dsp:spPr>
        <a:xfrm>
          <a:off x="678456" y="0"/>
          <a:ext cx="5556068" cy="5556068"/>
        </a:xfrm>
        <a:prstGeom prst="triangle">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AAA2C0E0-75F7-4A25-B880-C50EF1B3C788}">
      <dsp:nvSpPr>
        <dsp:cNvPr id="0" name=""/>
        <dsp:cNvSpPr/>
      </dsp:nvSpPr>
      <dsp:spPr>
        <a:xfrm>
          <a:off x="-8" y="204536"/>
          <a:ext cx="10659899" cy="1381512"/>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l" defTabSz="889000">
            <a:lnSpc>
              <a:spcPct val="90000"/>
            </a:lnSpc>
            <a:spcBef>
              <a:spcPct val="0"/>
            </a:spcBef>
            <a:spcAft>
              <a:spcPct val="35000"/>
            </a:spcAft>
          </a:pPr>
          <a:r>
            <a:rPr lang="fr-FR" sz="2000" b="1" kern="1200" dirty="0" smtClean="0">
              <a:solidFill>
                <a:srgbClr val="000000"/>
              </a:solidFill>
            </a:rPr>
            <a:t>Art 37 </a:t>
          </a:r>
          <a:r>
            <a:rPr lang="fr-FR" sz="2000" kern="1200" dirty="0" smtClean="0">
              <a:solidFill>
                <a:srgbClr val="000000"/>
              </a:solidFill>
            </a:rPr>
            <a:t>: </a:t>
          </a:r>
          <a:r>
            <a:rPr lang="fr-FR" sz="2000" b="1" i="1" kern="1200" dirty="0" smtClean="0">
              <a:solidFill>
                <a:srgbClr val="000000"/>
              </a:solidFill>
              <a:cs typeface="Bell MT"/>
            </a:rPr>
            <a:t>« L’Accord comprendra des dispositions concernant le commerce et les aspects liés à l’investissement en ce qui concerne l’énergie et les matières premières. Les négociations devraient viser à assurer un environnement commercial ouvert, transparent et prévisible en matière d’énergie et à </a:t>
          </a:r>
          <a:r>
            <a:rPr lang="fr-FR" sz="2000" b="1" i="1" u="sng" kern="1200" dirty="0" smtClean="0">
              <a:solidFill>
                <a:srgbClr val="000000"/>
              </a:solidFill>
              <a:cs typeface="Bell MT"/>
            </a:rPr>
            <a:t>garantir un accès libre et durable aux matières premières.</a:t>
          </a:r>
          <a:r>
            <a:rPr lang="fr-FR" sz="2000" b="1" i="1" kern="1200" dirty="0" smtClean="0">
              <a:solidFill>
                <a:srgbClr val="000000"/>
              </a:solidFill>
              <a:cs typeface="Bell MT"/>
            </a:rPr>
            <a:t> »</a:t>
          </a:r>
          <a:endParaRPr lang="fr-FR" sz="2000" b="1" kern="1200" dirty="0"/>
        </a:p>
      </dsp:txBody>
      <dsp:txXfrm>
        <a:off x="67432" y="271976"/>
        <a:ext cx="10525019" cy="1246632"/>
      </dsp:txXfrm>
    </dsp:sp>
    <dsp:sp modelId="{88DC41FB-A3C2-4828-BCC3-7364C3CE21A5}">
      <dsp:nvSpPr>
        <dsp:cNvPr id="0" name=""/>
        <dsp:cNvSpPr/>
      </dsp:nvSpPr>
      <dsp:spPr>
        <a:xfrm>
          <a:off x="-8" y="1732583"/>
          <a:ext cx="10659899" cy="1526730"/>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1" kern="1200" dirty="0" smtClean="0">
              <a:solidFill>
                <a:srgbClr val="FF0000"/>
              </a:solidFill>
              <a:cs typeface="Bell MT"/>
            </a:rPr>
            <a:t>Non seulement cet article va permettre la mise en concurrence (et donc la privatisation à terme) de la production et de la distribution de toutes les formes d’énergie, mais il ouvre la porte à la contestation de lois limitant ou interdisant l’usage de certaines (ex: gaz de schiste). Les Etats ne seront plus maîtres de leur sol, ni de leur pouvoir de fixer les prix des produits énergétiques sur le marché national.</a:t>
          </a:r>
          <a:endParaRPr lang="fr-FR" sz="2000" b="1" kern="1200" dirty="0"/>
        </a:p>
      </dsp:txBody>
      <dsp:txXfrm>
        <a:off x="74521" y="1807112"/>
        <a:ext cx="10510841" cy="1377672"/>
      </dsp:txXfrm>
    </dsp:sp>
    <dsp:sp modelId="{9D0C4F11-3F43-4FB9-B2B6-A3F7D9ADC4E3}">
      <dsp:nvSpPr>
        <dsp:cNvPr id="0" name=""/>
        <dsp:cNvSpPr/>
      </dsp:nvSpPr>
      <dsp:spPr>
        <a:xfrm>
          <a:off x="-8" y="3660550"/>
          <a:ext cx="10659899" cy="719715"/>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kern="1200" dirty="0" smtClean="0">
              <a:solidFill>
                <a:srgbClr val="000000"/>
              </a:solidFill>
            </a:rPr>
            <a:t>Art. 39 </a:t>
          </a:r>
          <a:r>
            <a:rPr lang="fr-FR" sz="2000" kern="1200" dirty="0" smtClean="0">
              <a:solidFill>
                <a:srgbClr val="000000"/>
              </a:solidFill>
            </a:rPr>
            <a:t>: </a:t>
          </a:r>
          <a:r>
            <a:rPr lang="fr-FR" sz="2000" b="1" i="1" kern="1200" dirty="0" smtClean="0">
              <a:solidFill>
                <a:srgbClr val="000000"/>
              </a:solidFill>
              <a:cs typeface="Bell MT"/>
            </a:rPr>
            <a:t>«L’Accord comprendra des dispositions sur l’entière </a:t>
          </a:r>
          <a:r>
            <a:rPr lang="fr-FR" sz="2000" b="1" i="1" u="sng" kern="1200" dirty="0" smtClean="0">
              <a:solidFill>
                <a:srgbClr val="000000"/>
              </a:solidFill>
              <a:cs typeface="Bell MT"/>
            </a:rPr>
            <a:t>libéralisation des paiements courants et des mouvements de capitaux</a:t>
          </a:r>
          <a:r>
            <a:rPr lang="fr-FR" sz="2000" b="1" i="1" kern="1200" dirty="0" smtClean="0">
              <a:solidFill>
                <a:srgbClr val="000000"/>
              </a:solidFill>
              <a:cs typeface="Bell MT"/>
            </a:rPr>
            <a:t>  (…).  »</a:t>
          </a:r>
          <a:endParaRPr lang="fr-FR" sz="2000" b="1" kern="1200" dirty="0"/>
        </a:p>
      </dsp:txBody>
      <dsp:txXfrm>
        <a:off x="35126" y="3695684"/>
        <a:ext cx="10589631" cy="649447"/>
      </dsp:txXfrm>
    </dsp:sp>
    <dsp:sp modelId="{A795E886-ECB6-4950-8726-1568EAC0AF67}">
      <dsp:nvSpPr>
        <dsp:cNvPr id="0" name=""/>
        <dsp:cNvSpPr/>
      </dsp:nvSpPr>
      <dsp:spPr>
        <a:xfrm>
          <a:off x="-8" y="4551712"/>
          <a:ext cx="10659899" cy="751614"/>
        </a:xfrm>
        <a:prstGeom prst="roundRect">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6200" tIns="76200" rIns="76200" bIns="76200" numCol="1" spcCol="1270" anchor="ctr" anchorCtr="0">
          <a:noAutofit/>
        </a:bodyPr>
        <a:lstStyle/>
        <a:p>
          <a:pPr lvl="0" algn="ctr" defTabSz="889000">
            <a:lnSpc>
              <a:spcPct val="90000"/>
            </a:lnSpc>
            <a:spcBef>
              <a:spcPct val="0"/>
            </a:spcBef>
            <a:spcAft>
              <a:spcPct val="35000"/>
            </a:spcAft>
          </a:pPr>
          <a:r>
            <a:rPr lang="fr-FR" sz="2000" b="1" i="1" kern="1200" dirty="0" smtClean="0">
              <a:solidFill>
                <a:srgbClr val="FF0000"/>
              </a:solidFill>
              <a:cs typeface="Bell MT"/>
            </a:rPr>
            <a:t>Les leçons de la crise financière ne sont pas tirées et les spéculateurs gardent les coudées franches. Aucune proposition de régulation du capitalisme financier.</a:t>
          </a:r>
          <a:endParaRPr lang="fr-FR" sz="2000" b="1" kern="1200" dirty="0"/>
        </a:p>
      </dsp:txBody>
      <dsp:txXfrm>
        <a:off x="36683" y="4588403"/>
        <a:ext cx="10586517" cy="678232"/>
      </dsp:txXfrm>
    </dsp:sp>
  </dsp:spTree>
</dsp:drawing>
</file>

<file path=ppt/diagrams/layout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2.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D60A0A5-E6DC-447D-8181-845307FC2AF0}" type="datetimeFigureOut">
              <a:rPr lang="fr-FR" smtClean="0"/>
              <a:t>21/05/2014</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644EE95-5398-4F9E-8E84-854EAB803A04}" type="slidenum">
              <a:rPr lang="fr-FR" smtClean="0"/>
              <a:t>‹N°›</a:t>
            </a:fld>
            <a:endParaRPr lang="fr-FR"/>
          </a:p>
        </p:txBody>
      </p:sp>
    </p:spTree>
    <p:extLst>
      <p:ext uri="{BB962C8B-B14F-4D97-AF65-F5344CB8AC3E}">
        <p14:creationId xmlns:p14="http://schemas.microsoft.com/office/powerpoint/2010/main" val="43464721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8" Type="http://schemas.openxmlformats.org/officeDocument/2006/relationships/hyperlink" Target="http://fr.wikipedia.org/wiki/Raoul-Marc_Jennar#cite_note-3" TargetMode="External"/><Relationship Id="rId3" Type="http://schemas.openxmlformats.org/officeDocument/2006/relationships/hyperlink" Target="http://fr.wikipedia.org/wiki/Raoul-Marc_Jennar#cite_note-1" TargetMode="External"/><Relationship Id="rId7" Type="http://schemas.openxmlformats.org/officeDocument/2006/relationships/hyperlink" Target="http://fr.wikipedia.org/wiki/Raoul-Marc_Jennar#cite_note-2" TargetMode="External"/><Relationship Id="rId2" Type="http://schemas.openxmlformats.org/officeDocument/2006/relationships/slide" Target="../slides/slide10.xml"/><Relationship Id="rId1" Type="http://schemas.openxmlformats.org/officeDocument/2006/relationships/notesMaster" Target="../notesMasters/notesMaster1.xml"/><Relationship Id="rId6" Type="http://schemas.openxmlformats.org/officeDocument/2006/relationships/hyperlink" Target="http://fr.wikipedia.org/wiki/Science_politique" TargetMode="External"/><Relationship Id="rId5" Type="http://schemas.openxmlformats.org/officeDocument/2006/relationships/hyperlink" Target="http://fr.wikipedia.org/wiki/Cambodge" TargetMode="External"/><Relationship Id="rId4" Type="http://schemas.openxmlformats.org/officeDocument/2006/relationships/hyperlink" Target="http://fr.wikipedia.org/wiki/Mont-sur-Marchienne" TargetMode="External"/><Relationship Id="rId9" Type="http://schemas.openxmlformats.org/officeDocument/2006/relationships/hyperlink" Target="http://fr.wikipedia.org/wiki/Parti_de_gauche_(France)" TargetMode="Externa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fr.wikipedia.org/wiki/Organisation_de_coop%C3%A9ration_et_de_d%C3%A9veloppement_%C3%A9conomiques" TargetMode="External"/><Relationship Id="rId2" Type="http://schemas.openxmlformats.org/officeDocument/2006/relationships/slide" Target="../slides/slide2.xml"/><Relationship Id="rId1" Type="http://schemas.openxmlformats.org/officeDocument/2006/relationships/notesMaster" Target="../notesMasters/notesMaster1.xml"/><Relationship Id="rId4" Type="http://schemas.openxmlformats.org/officeDocument/2006/relationships/hyperlink" Target="http://fr.wikipedia.org/wiki/Propri%C3%A9t%C3%A9_intellectuelle" TargetMode="Externa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8" Type="http://schemas.openxmlformats.org/officeDocument/2006/relationships/hyperlink" Target="http://fr.wikipedia.org/wiki/%C3%89tats-Unis" TargetMode="External"/><Relationship Id="rId3" Type="http://schemas.openxmlformats.org/officeDocument/2006/relationships/hyperlink" Target="http://fr.wikipedia.org/wiki/Trait%C3%A9_(droit_international_public)" TargetMode="External"/><Relationship Id="rId7" Type="http://schemas.openxmlformats.org/officeDocument/2006/relationships/hyperlink" Target="http://fr.wikipedia.org/wiki/Libre-%C3%A9change" TargetMode="External"/><Relationship Id="rId2" Type="http://schemas.openxmlformats.org/officeDocument/2006/relationships/slide" Target="../slides/slide9.xml"/><Relationship Id="rId1" Type="http://schemas.openxmlformats.org/officeDocument/2006/relationships/notesMaster" Target="../notesMasters/notesMaster1.xml"/><Relationship Id="rId6" Type="http://schemas.openxmlformats.org/officeDocument/2006/relationships/hyperlink" Target="http://fr.wikipedia.org/wiki/1994" TargetMode="External"/><Relationship Id="rId5" Type="http://schemas.openxmlformats.org/officeDocument/2006/relationships/hyperlink" Target="http://fr.wikipedia.org/wiki/Janvier_1994" TargetMode="External"/><Relationship Id="rId10" Type="http://schemas.openxmlformats.org/officeDocument/2006/relationships/hyperlink" Target="http://fr.wikipedia.org/wiki/Mexique" TargetMode="External"/><Relationship Id="rId4" Type="http://schemas.openxmlformats.org/officeDocument/2006/relationships/hyperlink" Target="http://fr.wikipedia.org/wiki/1er_janvier" TargetMode="External"/><Relationship Id="rId9" Type="http://schemas.openxmlformats.org/officeDocument/2006/relationships/hyperlink" Target="http://fr.wikipedia.org/wiki/Canada" TargetMode="Externa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b="1" dirty="0" smtClean="0">
                <a:solidFill>
                  <a:srgbClr val="000000"/>
                </a:solidFill>
              </a:rPr>
              <a:t>Les premiers outils de dérégulation : </a:t>
            </a:r>
          </a:p>
          <a:p>
            <a:pPr algn="just"/>
            <a:r>
              <a:rPr lang="fr-FR" b="1" dirty="0" smtClean="0">
                <a:solidFill>
                  <a:srgbClr val="000000"/>
                </a:solidFill>
              </a:rPr>
              <a:t>la Banque Mondiale et </a:t>
            </a:r>
          </a:p>
          <a:p>
            <a:pPr algn="just"/>
            <a:r>
              <a:rPr lang="fr-FR" b="1" dirty="0" smtClean="0">
                <a:solidFill>
                  <a:srgbClr val="000000"/>
                </a:solidFill>
              </a:rPr>
              <a:t>les programmes d’ajustement structurels du FMI : </a:t>
            </a:r>
          </a:p>
          <a:p>
            <a:pPr algn="just"/>
            <a:r>
              <a:rPr lang="fr-FR" b="1" dirty="0" smtClean="0">
                <a:solidFill>
                  <a:srgbClr val="000000"/>
                </a:solidFill>
              </a:rPr>
              <a:t>le consensus de Washington (1989)</a:t>
            </a:r>
          </a:p>
          <a:p>
            <a:pPr algn="just"/>
            <a:endParaRPr lang="fr-FR" sz="1200" b="1" dirty="0" smtClean="0">
              <a:solidFill>
                <a:srgbClr val="000000"/>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b="1" dirty="0" smtClean="0">
                <a:solidFill>
                  <a:srgbClr val="000000"/>
                </a:solidFill>
              </a:rPr>
              <a:t>L’OMC et ses accords : déréguler pour exploiter ; </a:t>
            </a:r>
          </a:p>
          <a:p>
            <a:pPr marL="0" marR="0" indent="0" algn="just" defTabSz="914400" rtl="0" eaLnBrk="1" fontAlgn="auto" latinLnBrk="0" hangingPunct="1">
              <a:lnSpc>
                <a:spcPct val="100000"/>
              </a:lnSpc>
              <a:spcBef>
                <a:spcPts val="0"/>
              </a:spcBef>
              <a:spcAft>
                <a:spcPts val="0"/>
              </a:spcAft>
              <a:buClrTx/>
              <a:buSzTx/>
              <a:buFontTx/>
              <a:buNone/>
              <a:tabLst/>
              <a:defRPr/>
            </a:pPr>
            <a:r>
              <a:rPr lang="fr-FR" b="1" dirty="0" smtClean="0">
                <a:solidFill>
                  <a:srgbClr val="000000"/>
                </a:solidFill>
              </a:rPr>
              <a:t>mais échec du « programme de Doha ».</a:t>
            </a:r>
            <a:endParaRPr lang="fr-FR" sz="1200" b="1" dirty="0" smtClean="0">
              <a:solidFill>
                <a:srgbClr val="000000"/>
              </a:solidFill>
            </a:endParaRPr>
          </a:p>
          <a:p>
            <a:pPr algn="just"/>
            <a:endParaRPr lang="fr-FR" sz="1200" b="1" dirty="0" smtClean="0">
              <a:solidFill>
                <a:srgbClr val="000000"/>
              </a:solidFill>
            </a:endParaRPr>
          </a:p>
          <a:p>
            <a:pPr algn="just"/>
            <a:r>
              <a:rPr lang="fr-FR" sz="1200" b="1" dirty="0" smtClean="0">
                <a:solidFill>
                  <a:srgbClr val="000000"/>
                </a:solidFill>
              </a:rPr>
              <a:t>1990 : USA et UE signent une « Déclaration Transatlantique »</a:t>
            </a:r>
          </a:p>
          <a:p>
            <a:pPr algn="just"/>
            <a:endParaRPr lang="fr-FR" sz="1200" b="1" dirty="0" smtClean="0">
              <a:solidFill>
                <a:srgbClr val="000000"/>
              </a:solidFill>
            </a:endParaRPr>
          </a:p>
          <a:p>
            <a:pPr algn="just"/>
            <a:r>
              <a:rPr lang="fr-FR" sz="1200" b="1" dirty="0" smtClean="0">
                <a:solidFill>
                  <a:srgbClr val="000000"/>
                </a:solidFill>
              </a:rPr>
              <a:t>1995 : A l’initiative des USA et de l’UE, </a:t>
            </a:r>
          </a:p>
          <a:p>
            <a:pPr algn="just"/>
            <a:r>
              <a:rPr lang="fr-FR" sz="1200" b="1" dirty="0" smtClean="0">
                <a:solidFill>
                  <a:srgbClr val="000000"/>
                </a:solidFill>
              </a:rPr>
              <a:t>création du </a:t>
            </a:r>
            <a:r>
              <a:rPr lang="fr-FR" sz="1200" b="1" dirty="0" err="1" smtClean="0">
                <a:solidFill>
                  <a:srgbClr val="000000"/>
                </a:solidFill>
              </a:rPr>
              <a:t>TransAtlantic</a:t>
            </a:r>
            <a:r>
              <a:rPr lang="fr-FR" sz="1200" b="1" dirty="0" smtClean="0">
                <a:solidFill>
                  <a:srgbClr val="000000"/>
                </a:solidFill>
              </a:rPr>
              <a:t> Business Dialogue</a:t>
            </a:r>
          </a:p>
          <a:p>
            <a:pPr algn="just"/>
            <a:endParaRPr lang="fr-FR" sz="1200" b="1" dirty="0" smtClean="0">
              <a:solidFill>
                <a:srgbClr val="000000"/>
              </a:solidFill>
            </a:endParaRPr>
          </a:p>
          <a:p>
            <a:pPr algn="just"/>
            <a:r>
              <a:rPr lang="fr-FR" sz="1200" b="1" dirty="0" smtClean="0">
                <a:solidFill>
                  <a:srgbClr val="000000"/>
                </a:solidFill>
              </a:rPr>
              <a:t>1998 : Sommet UE-USA : </a:t>
            </a:r>
          </a:p>
          <a:p>
            <a:pPr algn="just"/>
            <a:r>
              <a:rPr lang="fr-FR" sz="1200" b="1" dirty="0" smtClean="0">
                <a:solidFill>
                  <a:srgbClr val="000000"/>
                </a:solidFill>
              </a:rPr>
              <a:t>Création du Partenariat Economique Transatlantique (PET), </a:t>
            </a:r>
          </a:p>
          <a:p>
            <a:pPr algn="just"/>
            <a:r>
              <a:rPr lang="fr-FR" sz="1200" b="1" dirty="0" smtClean="0">
                <a:solidFill>
                  <a:srgbClr val="000000"/>
                </a:solidFill>
              </a:rPr>
              <a:t>un organe de concertation</a:t>
            </a:r>
          </a:p>
          <a:p>
            <a:pPr algn="just"/>
            <a:endParaRPr lang="fr-FR" sz="1200" b="1" dirty="0" smtClean="0">
              <a:solidFill>
                <a:srgbClr val="000000"/>
              </a:solidFill>
            </a:endParaRPr>
          </a:p>
          <a:p>
            <a:pPr algn="just"/>
            <a:r>
              <a:rPr lang="fr-FR" sz="1200" b="1" dirty="0" smtClean="0">
                <a:solidFill>
                  <a:srgbClr val="000000"/>
                </a:solidFill>
              </a:rPr>
              <a:t>2007 : création du Conseil Economique Transatlantique </a:t>
            </a:r>
          </a:p>
          <a:p>
            <a:pPr algn="just"/>
            <a:r>
              <a:rPr lang="fr-FR" sz="1200" b="1" dirty="0" smtClean="0">
                <a:solidFill>
                  <a:srgbClr val="000000"/>
                </a:solidFill>
              </a:rPr>
              <a:t>(</a:t>
            </a:r>
            <a:r>
              <a:rPr lang="fr-FR" sz="1200" b="1" dirty="0" smtClean="0">
                <a:solidFill>
                  <a:srgbClr val="FF0000"/>
                </a:solidFill>
              </a:rPr>
              <a:t>sans que les parlements nationaux soient consultés</a:t>
            </a:r>
            <a:r>
              <a:rPr lang="fr-FR" sz="1200" b="1" dirty="0" smtClean="0">
                <a:solidFill>
                  <a:srgbClr val="000000"/>
                </a:solidFill>
              </a:rPr>
              <a:t>) : </a:t>
            </a:r>
          </a:p>
          <a:p>
            <a:pPr algn="just"/>
            <a:r>
              <a:rPr lang="fr-FR" sz="1200" b="1" dirty="0" smtClean="0">
                <a:solidFill>
                  <a:srgbClr val="000000"/>
                </a:solidFill>
              </a:rPr>
              <a:t>plus de 70 firmes conseillent le gouvernement US et la Commission européenne,</a:t>
            </a:r>
          </a:p>
          <a:p>
            <a:pPr marL="0" marR="0" indent="0" algn="just"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000000"/>
                </a:solidFill>
              </a:rPr>
              <a:t>dont AIG, AT&amp;T,BASF, BP, Deutsche Bank, EADS, ENI, Exxon Mobil, Ford, GE, IBM, Intel, </a:t>
            </a:r>
            <a:r>
              <a:rPr lang="fr-FR" sz="1200" b="1" dirty="0" err="1" smtClean="0">
                <a:solidFill>
                  <a:srgbClr val="000000"/>
                </a:solidFill>
              </a:rPr>
              <a:t>Merck</a:t>
            </a:r>
            <a:r>
              <a:rPr lang="fr-FR" sz="1200" b="1" dirty="0" smtClean="0">
                <a:solidFill>
                  <a:srgbClr val="000000"/>
                </a:solidFill>
              </a:rPr>
              <a:t>, Pfizer, Philip Morris, Siemens, Total, </a:t>
            </a:r>
            <a:r>
              <a:rPr lang="fr-FR" sz="1200" b="1" dirty="0" err="1" smtClean="0">
                <a:solidFill>
                  <a:srgbClr val="000000"/>
                </a:solidFill>
              </a:rPr>
              <a:t>Verizon</a:t>
            </a:r>
            <a:r>
              <a:rPr lang="fr-FR" sz="1200" b="1" dirty="0" smtClean="0">
                <a:solidFill>
                  <a:srgbClr val="000000"/>
                </a:solidFill>
              </a:rPr>
              <a:t>, Xerox,…</a:t>
            </a:r>
          </a:p>
          <a:p>
            <a:pPr algn="just"/>
            <a:endParaRPr lang="fr-FR" sz="1200" b="1" dirty="0" smtClean="0">
              <a:solidFill>
                <a:srgbClr val="000000"/>
              </a:solidFill>
            </a:endParaRPr>
          </a:p>
          <a:p>
            <a:pPr algn="just"/>
            <a:r>
              <a:rPr lang="fr-FR" sz="1200" b="1" dirty="0" smtClean="0">
                <a:solidFill>
                  <a:srgbClr val="000000"/>
                </a:solidFill>
              </a:rPr>
              <a:t>2011 : création d’un groupe d’experts USA-UE, dont le rapport, le 11 février 2013, recommande le lancement de négociations.</a:t>
            </a:r>
          </a:p>
          <a:p>
            <a:pPr algn="just"/>
            <a:endParaRPr lang="fr-FR" sz="1200" b="1" dirty="0" smtClean="0">
              <a:solidFill>
                <a:srgbClr val="000000"/>
              </a:solidFill>
            </a:endParaRPr>
          </a:p>
          <a:p>
            <a:pPr marL="0" marR="0" indent="0" algn="just" defTabSz="914400" rtl="0" eaLnBrk="1" fontAlgn="auto" latinLnBrk="0" hangingPunct="1">
              <a:lnSpc>
                <a:spcPct val="100000"/>
              </a:lnSpc>
              <a:spcBef>
                <a:spcPts val="0"/>
              </a:spcBef>
              <a:spcAft>
                <a:spcPts val="0"/>
              </a:spcAft>
              <a:buClrTx/>
              <a:buSzTx/>
              <a:buFontTx/>
              <a:buNone/>
              <a:tabLst/>
              <a:defRPr/>
            </a:pPr>
            <a:r>
              <a:rPr lang="fr-FR" sz="1200" b="1" u="sng" dirty="0" smtClean="0">
                <a:solidFill>
                  <a:schemeClr val="tx1"/>
                </a:solidFill>
              </a:rPr>
              <a:t>Négociations USA et Asiatiques </a:t>
            </a:r>
            <a:r>
              <a:rPr lang="fr-FR" sz="1200" b="1" dirty="0" smtClean="0">
                <a:solidFill>
                  <a:schemeClr val="tx1"/>
                </a:solidFill>
              </a:rPr>
              <a:t>: le 12 novembre 2011, est lancée la négociation d’un Partenariat Trans-Pacifique (PTP) entre onze pays riverains du Pacifique</a:t>
            </a:r>
          </a:p>
          <a:p>
            <a:pPr algn="just"/>
            <a:endParaRPr lang="fr-FR" sz="1200" b="1" dirty="0" smtClean="0">
              <a:solidFill>
                <a:srgbClr val="000000"/>
              </a:solidFill>
            </a:endParaRPr>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1</a:t>
            </a:fld>
            <a:endParaRPr lang="fr-FR"/>
          </a:p>
        </p:txBody>
      </p:sp>
    </p:spTree>
    <p:extLst>
      <p:ext uri="{BB962C8B-B14F-4D97-AF65-F5344CB8AC3E}">
        <p14:creationId xmlns:p14="http://schemas.microsoft.com/office/powerpoint/2010/main" val="1958515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Raoul-Marc </a:t>
            </a:r>
            <a:r>
              <a:rPr lang="fr-FR" b="1" dirty="0" err="1" smtClean="0"/>
              <a:t>Jennar</a:t>
            </a:r>
            <a:r>
              <a:rPr lang="fr-FR" baseline="30000" dirty="0" smtClean="0">
                <a:hlinkClick r:id="rId3"/>
              </a:rPr>
              <a:t>[1]</a:t>
            </a:r>
            <a:r>
              <a:rPr lang="fr-FR" dirty="0" smtClean="0"/>
              <a:t> (né en 1946 à </a:t>
            </a:r>
            <a:r>
              <a:rPr lang="fr-FR" dirty="0" smtClean="0">
                <a:hlinkClick r:id="rId4" tooltip="Mont-sur-Marchienne"/>
              </a:rPr>
              <a:t>Mont-sur-</a:t>
            </a:r>
            <a:r>
              <a:rPr lang="fr-FR" dirty="0" err="1" smtClean="0">
                <a:hlinkClick r:id="rId4" tooltip="Mont-sur-Marchienne"/>
              </a:rPr>
              <a:t>Marchienne</a:t>
            </a:r>
            <a:r>
              <a:rPr lang="fr-FR" dirty="0" smtClean="0"/>
              <a:t>) est spécialiste de politique internationale en ce qui concerne l'Europe mais aussi le </a:t>
            </a:r>
            <a:r>
              <a:rPr lang="fr-FR" dirty="0" smtClean="0">
                <a:hlinkClick r:id="rId5" tooltip="Cambodge"/>
              </a:rPr>
              <a:t>Cambodge</a:t>
            </a:r>
            <a:r>
              <a:rPr lang="fr-FR" dirty="0" smtClean="0"/>
              <a:t>. </a:t>
            </a:r>
          </a:p>
          <a:p>
            <a:r>
              <a:rPr lang="fr-FR" dirty="0" smtClean="0"/>
              <a:t>Il est docteur en </a:t>
            </a:r>
            <a:r>
              <a:rPr lang="fr-FR" dirty="0" smtClean="0">
                <a:hlinkClick r:id="rId6" tooltip="Science politique"/>
              </a:rPr>
              <a:t>science politique</a:t>
            </a:r>
            <a:r>
              <a:rPr lang="fr-FR" baseline="30000" dirty="0" smtClean="0">
                <a:hlinkClick r:id="rId7"/>
              </a:rPr>
              <a:t>[2]</a:t>
            </a:r>
            <a:r>
              <a:rPr lang="fr-FR" dirty="0" smtClean="0"/>
              <a:t>, diplômé des universités belge et française</a:t>
            </a:r>
            <a:r>
              <a:rPr lang="fr-FR" baseline="30000" dirty="0" smtClean="0">
                <a:hlinkClick r:id="rId8"/>
              </a:rPr>
              <a:t>[3]</a:t>
            </a:r>
            <a:r>
              <a:rPr lang="fr-FR" dirty="0" smtClean="0"/>
              <a:t>. </a:t>
            </a:r>
          </a:p>
          <a:p>
            <a:r>
              <a:rPr lang="fr-FR" dirty="0" smtClean="0"/>
              <a:t>Militant politique, il est membre du </a:t>
            </a:r>
            <a:r>
              <a:rPr lang="fr-FR" dirty="0" smtClean="0">
                <a:hlinkClick r:id="rId9" tooltip="Parti de gauche (France)"/>
              </a:rPr>
              <a:t>Parti de gauche</a:t>
            </a:r>
            <a:r>
              <a:rPr lang="fr-FR" dirty="0" smtClean="0"/>
              <a:t>.</a:t>
            </a:r>
          </a:p>
          <a:p>
            <a:endParaRPr lang="fr-FR" dirty="0" smtClean="0"/>
          </a:p>
          <a:p>
            <a:r>
              <a:rPr lang="fr-FR" b="1" dirty="0" smtClean="0"/>
              <a:t>COLLECTIF STOP TAFTA </a:t>
            </a:r>
            <a:r>
              <a:rPr lang="fr-FR" dirty="0" smtClean="0"/>
              <a:t>: signé par : … Amis de la Terre, Attac, CGT, Collectif Roosevelt, Confédération paysanne, Economistes atterrés, Europe écologie les verts, Mouvement de la paix, Parti de gauche, PCF, Réseau action climat, </a:t>
            </a:r>
            <a:r>
              <a:rPr lang="fr-FR" dirty="0" err="1" smtClean="0"/>
              <a:t>Utopia</a:t>
            </a:r>
            <a:r>
              <a:rPr lang="fr-FR" dirty="0" smtClean="0"/>
              <a:t>, …</a:t>
            </a:r>
          </a:p>
          <a:p>
            <a:endParaRPr lang="fr-FR" dirty="0" smtClean="0"/>
          </a:p>
          <a:p>
            <a:pPr marL="0" indent="0" algn="just">
              <a:buNone/>
            </a:pPr>
            <a:r>
              <a:rPr lang="fr-FR" sz="1200" b="1" dirty="0" smtClean="0">
                <a:solidFill>
                  <a:srgbClr val="000000"/>
                </a:solidFill>
                <a:cs typeface="Bell MT"/>
              </a:rPr>
              <a:t>Si le GMT est adopté, il va clôturer un cycle historique commencé en 1789 </a:t>
            </a:r>
          </a:p>
          <a:p>
            <a:pPr marL="0" indent="0" algn="just">
              <a:buNone/>
            </a:pPr>
            <a:r>
              <a:rPr lang="fr-FR" sz="1200" b="1" dirty="0" smtClean="0">
                <a:solidFill>
                  <a:srgbClr val="000000"/>
                </a:solidFill>
                <a:cs typeface="Bell MT"/>
              </a:rPr>
              <a:t>dans l’esprit des philosophes des Lumières </a:t>
            </a:r>
          </a:p>
          <a:p>
            <a:pPr marL="0" indent="0" algn="just">
              <a:buNone/>
            </a:pPr>
            <a:r>
              <a:rPr lang="fr-FR" sz="1200" b="1" dirty="0" smtClean="0">
                <a:solidFill>
                  <a:srgbClr val="000000"/>
                </a:solidFill>
                <a:cs typeface="Bell MT"/>
              </a:rPr>
              <a:t>et continué en 1948 avec la Déclaration universelle des Droits de l’Homme. </a:t>
            </a:r>
          </a:p>
          <a:p>
            <a:pPr marL="0" indent="0" algn="just">
              <a:buNone/>
            </a:pPr>
            <a:endParaRPr lang="fr-FR" sz="1200" b="1" dirty="0" smtClean="0">
              <a:solidFill>
                <a:srgbClr val="000000"/>
              </a:solidFill>
              <a:cs typeface="Bell MT"/>
            </a:endParaRPr>
          </a:p>
          <a:p>
            <a:pPr marL="0" indent="0" algn="just">
              <a:buNone/>
            </a:pPr>
            <a:r>
              <a:rPr lang="fr-FR" sz="1200" b="1" dirty="0" smtClean="0">
                <a:solidFill>
                  <a:srgbClr val="000000"/>
                </a:solidFill>
                <a:cs typeface="Bell MT"/>
              </a:rPr>
              <a:t>Le GMT serait l’ultime étape afin de remplacer le principe arraché après tant de souffrances selon lequel </a:t>
            </a:r>
          </a:p>
          <a:p>
            <a:pPr marL="0" indent="0" algn="ctr">
              <a:buNone/>
            </a:pPr>
            <a:r>
              <a:rPr lang="fr-FR" sz="1200" b="1" dirty="0" smtClean="0">
                <a:cs typeface="Bell MT"/>
              </a:rPr>
              <a:t>« </a:t>
            </a:r>
            <a:r>
              <a:rPr lang="fr-FR" sz="1200" b="1" i="1" dirty="0" smtClean="0">
                <a:solidFill>
                  <a:srgbClr val="FF0000"/>
                </a:solidFill>
                <a:cs typeface="Bell MT"/>
              </a:rPr>
              <a:t>tous les pouvoirs émanent du peuple</a:t>
            </a:r>
            <a:r>
              <a:rPr lang="fr-FR" sz="1200" b="1" dirty="0" smtClean="0">
                <a:solidFill>
                  <a:srgbClr val="FF0000"/>
                </a:solidFill>
                <a:cs typeface="Bell MT"/>
              </a:rPr>
              <a:t> </a:t>
            </a:r>
            <a:r>
              <a:rPr lang="fr-FR" sz="1200" b="1" dirty="0" smtClean="0">
                <a:cs typeface="Bell MT"/>
              </a:rPr>
              <a:t>» </a:t>
            </a:r>
          </a:p>
          <a:p>
            <a:pPr marL="0" indent="0" algn="ctr">
              <a:buNone/>
            </a:pPr>
            <a:r>
              <a:rPr lang="fr-FR" sz="1200" b="1" dirty="0" smtClean="0">
                <a:solidFill>
                  <a:schemeClr val="tx1"/>
                </a:solidFill>
                <a:cs typeface="Bell MT"/>
              </a:rPr>
              <a:t>par </a:t>
            </a:r>
            <a:endParaRPr lang="fr-FR" sz="1200" b="1" dirty="0" smtClean="0">
              <a:cs typeface="Bell MT"/>
            </a:endParaRPr>
          </a:p>
          <a:p>
            <a:pPr marL="0" indent="0" algn="ctr">
              <a:buNone/>
            </a:pPr>
            <a:r>
              <a:rPr lang="fr-FR" sz="1200" b="1" dirty="0" smtClean="0">
                <a:solidFill>
                  <a:srgbClr val="0000FF"/>
                </a:solidFill>
                <a:cs typeface="Bell MT"/>
              </a:rPr>
              <a:t>« tous les pouvoirs émanent des firmes privées</a:t>
            </a:r>
            <a:r>
              <a:rPr lang="fr-FR" sz="1200" b="1" dirty="0" smtClean="0">
                <a:cs typeface="Bell MT"/>
              </a:rPr>
              <a:t> ». </a:t>
            </a: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10</a:t>
            </a:fld>
            <a:endParaRPr lang="fr-FR"/>
          </a:p>
        </p:txBody>
      </p:sp>
    </p:spTree>
    <p:extLst>
      <p:ext uri="{BB962C8B-B14F-4D97-AF65-F5344CB8AC3E}">
        <p14:creationId xmlns:p14="http://schemas.microsoft.com/office/powerpoint/2010/main" val="2017674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AMI : Accord multilatéral sur l’investissement</a:t>
            </a:r>
            <a:r>
              <a:rPr lang="fr-FR" dirty="0" smtClean="0"/>
              <a:t>, </a:t>
            </a:r>
          </a:p>
          <a:p>
            <a:r>
              <a:rPr lang="fr-FR" dirty="0" smtClean="0"/>
              <a:t>(</a:t>
            </a:r>
            <a:r>
              <a:rPr lang="fr-FR" i="1" dirty="0" err="1" smtClean="0"/>
              <a:t>Multilateral</a:t>
            </a:r>
            <a:r>
              <a:rPr lang="fr-FR" i="1" dirty="0" smtClean="0"/>
              <a:t> Agreement on </a:t>
            </a:r>
            <a:r>
              <a:rPr lang="fr-FR" i="1" dirty="0" err="1" smtClean="0"/>
              <a:t>Investment</a:t>
            </a:r>
            <a:r>
              <a:rPr lang="fr-FR" dirty="0" smtClean="0"/>
              <a:t>), </a:t>
            </a:r>
          </a:p>
          <a:p>
            <a:r>
              <a:rPr lang="fr-FR" b="1" dirty="0" smtClean="0"/>
              <a:t>entre 1995 et avril 1997 </a:t>
            </a:r>
            <a:r>
              <a:rPr lang="fr-FR" dirty="0" smtClean="0"/>
              <a:t>négocié secrètement </a:t>
            </a:r>
          </a:p>
          <a:p>
            <a:r>
              <a:rPr lang="fr-FR" dirty="0" smtClean="0"/>
              <a:t>au sein des vingt-neuf pays membres de l’OCDE </a:t>
            </a:r>
          </a:p>
          <a:p>
            <a:r>
              <a:rPr lang="fr-FR" dirty="0" smtClean="0">
                <a:hlinkClick r:id="rId3" tooltip="Organisation de coopération et de développement économiques"/>
              </a:rPr>
              <a:t>Organisation de coopération et de développement économiques</a:t>
            </a:r>
            <a:r>
              <a:rPr lang="fr-FR" dirty="0" smtClean="0"/>
              <a:t>.</a:t>
            </a:r>
          </a:p>
          <a:p>
            <a:endParaRPr lang="fr-FR"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t>ACTA</a:t>
            </a:r>
            <a:r>
              <a:rPr lang="fr-FR" dirty="0" smtClean="0"/>
              <a:t> : (</a:t>
            </a:r>
            <a:r>
              <a:rPr lang="fr-FR" b="1" i="0" dirty="0" smtClean="0"/>
              <a:t>Anti-</a:t>
            </a:r>
            <a:r>
              <a:rPr lang="fr-FR" b="1" i="0" dirty="0" err="1" smtClean="0"/>
              <a:t>Counterfeiting</a:t>
            </a:r>
            <a:r>
              <a:rPr lang="fr-FR" b="1" i="0" dirty="0" smtClean="0"/>
              <a:t> Trade Agreement</a:t>
            </a:r>
            <a:r>
              <a:rPr lang="fr-FR" dirty="0" smtClean="0"/>
              <a:t>),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négocié de </a:t>
            </a:r>
            <a:r>
              <a:rPr lang="fr-FR" b="1" dirty="0" smtClean="0"/>
              <a:t>2006 à 2010 </a:t>
            </a:r>
            <a:r>
              <a:rPr lang="fr-FR" dirty="0" smtClean="0"/>
              <a:t>par une quarantaine de pays. </a:t>
            </a:r>
          </a:p>
          <a:p>
            <a:pPr marL="0" marR="0" indent="0" algn="l" defTabSz="914400" rtl="0" eaLnBrk="1" fontAlgn="auto" latinLnBrk="0" hangingPunct="1">
              <a:lnSpc>
                <a:spcPct val="100000"/>
              </a:lnSpc>
              <a:spcBef>
                <a:spcPts val="0"/>
              </a:spcBef>
              <a:spcAft>
                <a:spcPts val="0"/>
              </a:spcAft>
              <a:buClrTx/>
              <a:buSzTx/>
              <a:buFontTx/>
              <a:buNone/>
              <a:tabLst/>
              <a:defRPr/>
            </a:pPr>
            <a:r>
              <a:rPr lang="fr-FR" dirty="0" smtClean="0"/>
              <a:t>Accord anti-contrefaçon</a:t>
            </a:r>
            <a:r>
              <a:rPr lang="fr-FR" baseline="0" dirty="0" smtClean="0"/>
              <a:t> et r</a:t>
            </a:r>
            <a:r>
              <a:rPr lang="fr-FR" dirty="0" smtClean="0"/>
              <a:t>enforcement des droits de </a:t>
            </a:r>
            <a:r>
              <a:rPr lang="fr-FR" dirty="0" smtClean="0">
                <a:hlinkClick r:id="rId4" tooltip="Propriété intellectuelle"/>
              </a:rPr>
              <a:t>propriété intellectuelle</a:t>
            </a:r>
            <a:r>
              <a:rPr lang="fr-FR" dirty="0" smtClean="0"/>
              <a:t> </a:t>
            </a:r>
            <a:r>
              <a:rPr lang="fr-FR" baseline="0" dirty="0" smtClean="0"/>
              <a:t>:</a:t>
            </a:r>
            <a:br>
              <a:rPr lang="fr-FR" baseline="0" dirty="0" smtClean="0"/>
            </a:br>
            <a:r>
              <a:rPr lang="fr-FR" dirty="0" smtClean="0"/>
              <a:t>http://fr.wikipedia.org/wiki/Accord_commercial_anti-contrefa%C3%A7on</a:t>
            </a:r>
            <a:r>
              <a:rPr lang="fr-FR" baseline="0" dirty="0" smtClean="0"/>
              <a:t> </a:t>
            </a:r>
          </a:p>
          <a:p>
            <a:endParaRPr lang="fr-FR" baseline="0" dirty="0" smtClean="0"/>
          </a:p>
          <a:p>
            <a:pPr algn="just"/>
            <a:r>
              <a:rPr lang="fr-FR" b="1" dirty="0" smtClean="0">
                <a:solidFill>
                  <a:srgbClr val="000000"/>
                </a:solidFill>
              </a:rPr>
              <a:t>1°)</a:t>
            </a:r>
            <a:r>
              <a:rPr lang="fr-FR" b="1" baseline="0" dirty="0" smtClean="0">
                <a:solidFill>
                  <a:srgbClr val="000000"/>
                </a:solidFill>
              </a:rPr>
              <a:t> </a:t>
            </a:r>
            <a:r>
              <a:rPr lang="fr-FR" b="1" dirty="0" smtClean="0">
                <a:solidFill>
                  <a:srgbClr val="000000"/>
                </a:solidFill>
              </a:rPr>
              <a:t>La Commission présente des recommandations = projet de mandat de négociation</a:t>
            </a:r>
          </a:p>
          <a:p>
            <a:pPr algn="just"/>
            <a:endParaRPr lang="fr-FR" b="1" dirty="0" smtClean="0">
              <a:solidFill>
                <a:srgbClr val="000000"/>
              </a:solidFill>
            </a:endParaRPr>
          </a:p>
          <a:p>
            <a:pPr algn="just"/>
            <a:r>
              <a:rPr lang="fr-FR" b="1" dirty="0" smtClean="0">
                <a:solidFill>
                  <a:srgbClr val="000000"/>
                </a:solidFill>
              </a:rPr>
              <a:t>2°) Le Conseil des Ministres (= 28 gouvernements) l’examine et l’approuve : le mandat devient officiel</a:t>
            </a:r>
          </a:p>
          <a:p>
            <a:pPr algn="just"/>
            <a:endParaRPr lang="fr-FR" b="1" dirty="0" smtClean="0">
              <a:solidFill>
                <a:srgbClr val="000000"/>
              </a:solidFill>
            </a:endParaRPr>
          </a:p>
          <a:p>
            <a:pPr algn="just"/>
            <a:r>
              <a:rPr lang="fr-FR" b="1" dirty="0" smtClean="0">
                <a:solidFill>
                  <a:srgbClr val="000000"/>
                </a:solidFill>
              </a:rPr>
              <a:t>La Commission est le négociateur unique. </a:t>
            </a:r>
          </a:p>
          <a:p>
            <a:pPr algn="just"/>
            <a:r>
              <a:rPr lang="fr-FR" b="1" dirty="0" smtClean="0">
                <a:solidFill>
                  <a:srgbClr val="FF0000"/>
                </a:solidFill>
              </a:rPr>
              <a:t>Les 28 gouvernements sont associés en permanence à la négociation via le Comité 207.</a:t>
            </a:r>
            <a:endParaRPr lang="fr-FR" b="1"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endParaRPr lang="fr-FR" b="1"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rgbClr val="000000"/>
                </a:solidFill>
              </a:rPr>
              <a:t>La Commission européenne</a:t>
            </a:r>
            <a:r>
              <a:rPr lang="fr-FR" b="1" baseline="0" dirty="0" smtClean="0">
                <a:solidFill>
                  <a:srgbClr val="000000"/>
                </a:solidFill>
              </a:rPr>
              <a:t> </a:t>
            </a:r>
            <a:r>
              <a:rPr lang="fr-FR" b="1" dirty="0" smtClean="0">
                <a:solidFill>
                  <a:srgbClr val="000000"/>
                </a:solidFill>
              </a:rPr>
              <a:t>a tenu 119 réunions avec les lobbies du monde des affaires entre janvier 2012 et avril 2013 pour préparer le mandat qu’elle allait soumettre au Conseil des ministres</a:t>
            </a:r>
            <a:r>
              <a:rPr lang="fr-FR" b="1" dirty="0" smtClean="0">
                <a:solidFill>
                  <a:srgbClr val="FF0000"/>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rgbClr val="FF0000"/>
                </a:solidFill>
              </a:rPr>
              <a:t>soit en moyenne 1 tous les 4 jours !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FF0000"/>
                </a:solidFill>
              </a:rPr>
              <a:t>65% du mandat vient des lobbies.</a:t>
            </a:r>
          </a:p>
          <a:p>
            <a:pPr marL="0" marR="0" indent="0" algn="l" defTabSz="914400" rtl="0" eaLnBrk="1" fontAlgn="auto" latinLnBrk="0" hangingPunct="1">
              <a:lnSpc>
                <a:spcPct val="100000"/>
              </a:lnSpc>
              <a:spcBef>
                <a:spcPts val="0"/>
              </a:spcBef>
              <a:spcAft>
                <a:spcPts val="0"/>
              </a:spcAft>
              <a:buClrTx/>
              <a:buSzTx/>
              <a:buFontTx/>
              <a:buNone/>
              <a:tabLst/>
              <a:defRPr/>
            </a:pPr>
            <a:endParaRPr lang="fr-FR" sz="1200" b="1" dirty="0" smtClean="0">
              <a:solidFill>
                <a:srgbClr val="FF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rgbClr val="FF0000"/>
                </a:solidFill>
              </a:rPr>
              <a:t>3°) Le 8 juillet, les négociations commencent à Washington malgré le scandale de la NSA qui espionne la Commission européenne et les ambassades des pays de l’UE. </a:t>
            </a:r>
          </a:p>
          <a:p>
            <a:pPr marL="0" marR="0" indent="0" algn="l" defTabSz="914400" rtl="0" eaLnBrk="1" fontAlgn="auto" latinLnBrk="0" hangingPunct="1">
              <a:lnSpc>
                <a:spcPct val="100000"/>
              </a:lnSpc>
              <a:spcBef>
                <a:spcPts val="0"/>
              </a:spcBef>
              <a:spcAft>
                <a:spcPts val="0"/>
              </a:spcAft>
              <a:buClrTx/>
              <a:buSzTx/>
              <a:buFontTx/>
              <a:buNone/>
              <a:tabLst/>
              <a:defRPr/>
            </a:pPr>
            <a:r>
              <a:rPr lang="fr-FR" b="1" dirty="0" smtClean="0">
                <a:solidFill>
                  <a:srgbClr val="FF0000"/>
                </a:solidFill>
              </a:rPr>
              <a:t>Elles se poursuivent au rythme d’une session tous les trois mois.</a:t>
            </a:r>
            <a:endParaRPr lang="fr-FR" sz="1200" b="1" dirty="0" smtClean="0">
              <a:solidFill>
                <a:srgbClr val="FF0000"/>
              </a:solidFill>
            </a:endParaRP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2</a:t>
            </a:fld>
            <a:endParaRPr lang="fr-FR"/>
          </a:p>
        </p:txBody>
      </p:sp>
    </p:spTree>
    <p:extLst>
      <p:ext uri="{BB962C8B-B14F-4D97-AF65-F5344CB8AC3E}">
        <p14:creationId xmlns:p14="http://schemas.microsoft.com/office/powerpoint/2010/main" val="102398712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buNone/>
            </a:pPr>
            <a:r>
              <a:rPr lang="fr-FR" sz="1200" b="1" dirty="0" smtClean="0">
                <a:solidFill>
                  <a:srgbClr val="000000"/>
                </a:solidFill>
                <a:cs typeface="Bell MT"/>
              </a:rPr>
              <a:t>Le</a:t>
            </a:r>
            <a:r>
              <a:rPr lang="fr-FR" sz="1200" b="1" i="1" dirty="0" smtClean="0">
                <a:solidFill>
                  <a:srgbClr val="000000"/>
                </a:solidFill>
                <a:cs typeface="Bell MT"/>
              </a:rPr>
              <a:t> </a:t>
            </a:r>
            <a:r>
              <a:rPr lang="fr-FR" sz="1200" b="1" dirty="0" smtClean="0">
                <a:solidFill>
                  <a:srgbClr val="000000"/>
                </a:solidFill>
                <a:cs typeface="Bell MT"/>
              </a:rPr>
              <a:t>partenariat avec les USA est basé sur</a:t>
            </a:r>
            <a:r>
              <a:rPr lang="fr-FR" sz="1200" b="1" i="1" dirty="0" smtClean="0">
                <a:solidFill>
                  <a:srgbClr val="000000"/>
                </a:solidFill>
                <a:cs typeface="Bell MT"/>
              </a:rPr>
              <a:t> </a:t>
            </a:r>
          </a:p>
          <a:p>
            <a:pPr marL="0" indent="0" algn="just">
              <a:buNone/>
            </a:pPr>
            <a:r>
              <a:rPr lang="fr-FR" sz="1200" b="1" dirty="0" smtClean="0">
                <a:solidFill>
                  <a:srgbClr val="000000"/>
                </a:solidFill>
                <a:cs typeface="Bell MT"/>
              </a:rPr>
              <a:t>Art. 6 : </a:t>
            </a:r>
            <a:r>
              <a:rPr lang="fr-FR" sz="1200" b="1" i="1" dirty="0" smtClean="0">
                <a:solidFill>
                  <a:srgbClr val="000000"/>
                </a:solidFill>
                <a:cs typeface="Bell MT"/>
              </a:rPr>
              <a:t>«(…) </a:t>
            </a:r>
            <a:r>
              <a:rPr lang="fr-FR" sz="1200" b="1" i="1" u="sng" dirty="0" smtClean="0">
                <a:solidFill>
                  <a:srgbClr val="000000"/>
                </a:solidFill>
                <a:cs typeface="Bell MT"/>
              </a:rPr>
              <a:t>des valeurs communes</a:t>
            </a:r>
            <a:r>
              <a:rPr lang="fr-FR" sz="1200" b="1" i="1" dirty="0" smtClean="0">
                <a:solidFill>
                  <a:srgbClr val="000000"/>
                </a:solidFill>
                <a:cs typeface="Bell MT"/>
              </a:rPr>
              <a:t> dans des domaines tels que les droits de l’Homme, les libertés fondamentales, la démocratie et l’Etat de droit</a:t>
            </a:r>
            <a:r>
              <a:rPr lang="fr-FR" sz="1200" b="1" dirty="0" smtClean="0">
                <a:solidFill>
                  <a:srgbClr val="000000"/>
                </a:solidFill>
                <a:cs typeface="Bell MT"/>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b="1" dirty="0" smtClean="0">
              <a:solidFill>
                <a:srgbClr val="000000"/>
              </a:solidFill>
            </a:endParaRPr>
          </a:p>
          <a:p>
            <a:pPr marL="0" indent="0" algn="just">
              <a:buNone/>
            </a:pPr>
            <a:r>
              <a:rPr lang="fr-FR" sz="1200" b="1" dirty="0" smtClean="0">
                <a:solidFill>
                  <a:srgbClr val="000000"/>
                </a:solidFill>
                <a:cs typeface="Bell MT"/>
              </a:rPr>
              <a:t>Mais USA et UE diffèrent :</a:t>
            </a:r>
          </a:p>
          <a:p>
            <a:pPr marL="454025" indent="0" algn="just">
              <a:buNone/>
            </a:pPr>
            <a:r>
              <a:rPr lang="fr-FR" sz="1200" b="1" dirty="0" smtClean="0">
                <a:solidFill>
                  <a:srgbClr val="000000"/>
                </a:solidFill>
                <a:cs typeface="Bell MT"/>
              </a:rPr>
              <a:t>- sur le rôle de l’Etat (services publics, sécurité sociale),</a:t>
            </a:r>
          </a:p>
          <a:p>
            <a:pPr marL="454025" indent="0" algn="just">
              <a:buNone/>
            </a:pPr>
            <a:r>
              <a:rPr lang="fr-FR" sz="1200" b="1" dirty="0" smtClean="0">
                <a:solidFill>
                  <a:srgbClr val="000000"/>
                </a:solidFill>
                <a:cs typeface="Bell MT"/>
              </a:rPr>
              <a:t>- sur le rapport à la religion,</a:t>
            </a:r>
          </a:p>
          <a:p>
            <a:pPr marL="454025" indent="0" algn="just">
              <a:buNone/>
            </a:pPr>
            <a:r>
              <a:rPr lang="fr-FR" sz="1200" b="1" dirty="0" smtClean="0">
                <a:solidFill>
                  <a:srgbClr val="000000"/>
                </a:solidFill>
                <a:cs typeface="Bell MT"/>
              </a:rPr>
              <a:t>- sur le système juridique (sauf GB et Ir),</a:t>
            </a:r>
          </a:p>
          <a:p>
            <a:pPr marL="454025" indent="0" algn="just">
              <a:buNone/>
            </a:pPr>
            <a:r>
              <a:rPr lang="fr-FR" sz="1200" b="1" dirty="0" smtClean="0">
                <a:solidFill>
                  <a:srgbClr val="000000"/>
                </a:solidFill>
                <a:cs typeface="Bell MT"/>
              </a:rPr>
              <a:t>- sur le droit du travail (conventions OIT),</a:t>
            </a:r>
          </a:p>
          <a:p>
            <a:pPr marL="454025" indent="0" algn="just">
              <a:buNone/>
            </a:pPr>
            <a:r>
              <a:rPr lang="fr-FR" sz="1200" b="1" dirty="0" smtClean="0">
                <a:solidFill>
                  <a:srgbClr val="000000"/>
                </a:solidFill>
                <a:cs typeface="Bell MT"/>
              </a:rPr>
              <a:t>- sur le droit des consommateurs,</a:t>
            </a:r>
          </a:p>
          <a:p>
            <a:pPr marL="454025" indent="0" algn="just">
              <a:buNone/>
            </a:pPr>
            <a:r>
              <a:rPr lang="fr-FR" sz="1200" b="1" dirty="0" smtClean="0">
                <a:solidFill>
                  <a:srgbClr val="000000"/>
                </a:solidFill>
                <a:cs typeface="Bell MT"/>
              </a:rPr>
              <a:t>- sur la protection de l’environnement </a:t>
            </a:r>
          </a:p>
          <a:p>
            <a:pPr marL="454025" indent="0" algn="just">
              <a:buNone/>
            </a:pPr>
            <a:r>
              <a:rPr lang="fr-FR" sz="1200" b="1" dirty="0" smtClean="0">
                <a:solidFill>
                  <a:srgbClr val="000000"/>
                </a:solidFill>
                <a:cs typeface="Bell MT"/>
              </a:rPr>
              <a:t>  (Kyoto, biodiversité),</a:t>
            </a:r>
          </a:p>
          <a:p>
            <a:pPr marL="454025" indent="0" algn="just">
              <a:buNone/>
            </a:pPr>
            <a:r>
              <a:rPr lang="fr-FR" sz="1200" b="1" dirty="0" smtClean="0">
                <a:solidFill>
                  <a:srgbClr val="000000"/>
                </a:solidFill>
                <a:cs typeface="Bell MT"/>
              </a:rPr>
              <a:t>- sur la culture (convention UNESCO),</a:t>
            </a:r>
          </a:p>
          <a:p>
            <a:pPr marL="454025" indent="0" algn="just">
              <a:buNone/>
            </a:pPr>
            <a:r>
              <a:rPr lang="fr-FR" sz="1200" b="1" dirty="0" smtClean="0">
                <a:solidFill>
                  <a:srgbClr val="000000"/>
                </a:solidFill>
                <a:cs typeface="Bell MT"/>
              </a:rPr>
              <a:t>- sur les rapports entreprises privées et partis politiques,</a:t>
            </a:r>
          </a:p>
          <a:p>
            <a:pPr marL="454025" indent="0" algn="just">
              <a:buNone/>
            </a:pPr>
            <a:r>
              <a:rPr lang="fr-FR" sz="1200" b="1" dirty="0" smtClean="0">
                <a:solidFill>
                  <a:srgbClr val="000000"/>
                </a:solidFill>
                <a:cs typeface="Bell MT"/>
              </a:rPr>
              <a:t>- sur des questions comme la peine de mort </a:t>
            </a:r>
          </a:p>
          <a:p>
            <a:pPr marL="454025" indent="0" algn="just">
              <a:buNone/>
            </a:pPr>
            <a:r>
              <a:rPr lang="fr-FR" sz="1200" b="1" dirty="0" smtClean="0">
                <a:solidFill>
                  <a:srgbClr val="000000"/>
                </a:solidFill>
                <a:cs typeface="Bell MT"/>
              </a:rPr>
              <a:t>   et la vente des armes, </a:t>
            </a:r>
          </a:p>
          <a:p>
            <a:pPr marL="454025" indent="0" algn="just">
              <a:buNone/>
            </a:pPr>
            <a:r>
              <a:rPr lang="fr-FR" sz="1200" b="1" dirty="0" smtClean="0">
                <a:solidFill>
                  <a:srgbClr val="000000"/>
                </a:solidFill>
                <a:cs typeface="Bell MT"/>
              </a:rPr>
              <a:t>- sur le rôle des institutions internationales: </a:t>
            </a:r>
          </a:p>
          <a:p>
            <a:pPr marL="454025" indent="0" algn="just">
              <a:buNone/>
            </a:pPr>
            <a:r>
              <a:rPr lang="fr-FR" sz="1200" b="1" dirty="0" smtClean="0">
                <a:solidFill>
                  <a:srgbClr val="000000"/>
                </a:solidFill>
                <a:cs typeface="Bell MT"/>
              </a:rPr>
              <a:t>   ils n’acceptent aucun traité contraignant (CIDE, CPI)</a:t>
            </a:r>
            <a:r>
              <a:rPr lang="fr-FR" sz="1600" b="1" dirty="0" smtClean="0">
                <a:solidFill>
                  <a:srgbClr val="000000"/>
                </a:solidFill>
                <a:cs typeface="Bell MT"/>
              </a:rPr>
              <a:t>. </a:t>
            </a:r>
          </a:p>
          <a:p>
            <a:pPr marL="0" marR="0" indent="0" algn="l" defTabSz="914400" rtl="0" eaLnBrk="1" fontAlgn="auto" latinLnBrk="0" hangingPunct="1">
              <a:lnSpc>
                <a:spcPct val="100000"/>
              </a:lnSpc>
              <a:spcBef>
                <a:spcPts val="0"/>
              </a:spcBef>
              <a:spcAft>
                <a:spcPts val="0"/>
              </a:spcAft>
              <a:buClrTx/>
              <a:buSzTx/>
              <a:buFontTx/>
              <a:buNone/>
              <a:tabLst/>
              <a:defRPr/>
            </a:pPr>
            <a:endParaRPr lang="fr-FR" b="1" dirty="0" smtClean="0">
              <a:solidFill>
                <a:srgbClr val="000000"/>
              </a:solidFill>
            </a:endParaRPr>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3</a:t>
            </a:fld>
            <a:endParaRPr lang="fr-FR"/>
          </a:p>
        </p:txBody>
      </p:sp>
    </p:spTree>
    <p:extLst>
      <p:ext uri="{BB962C8B-B14F-4D97-AF65-F5344CB8AC3E}">
        <p14:creationId xmlns:p14="http://schemas.microsoft.com/office/powerpoint/2010/main" val="22313679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sz="1200" b="1" dirty="0" smtClean="0">
                <a:solidFill>
                  <a:srgbClr val="000000"/>
                </a:solidFill>
                <a:cs typeface="Bell MT"/>
              </a:rPr>
              <a:t>Art. 3 : </a:t>
            </a:r>
            <a:r>
              <a:rPr lang="fr-FR" sz="1200" b="1" i="1" dirty="0" smtClean="0">
                <a:solidFill>
                  <a:srgbClr val="000000"/>
                </a:solidFill>
                <a:cs typeface="Bell MT"/>
              </a:rPr>
              <a:t>« L’Accord prévoira la libéralisation réciproque du commerce des </a:t>
            </a:r>
            <a:r>
              <a:rPr lang="fr-FR" sz="1200" b="1" i="1" u="sng" dirty="0" smtClean="0">
                <a:solidFill>
                  <a:srgbClr val="000000"/>
                </a:solidFill>
                <a:cs typeface="Bell MT"/>
              </a:rPr>
              <a:t>biens</a:t>
            </a:r>
            <a:r>
              <a:rPr lang="fr-FR" sz="1200" b="1" i="1" dirty="0" smtClean="0">
                <a:solidFill>
                  <a:srgbClr val="000000"/>
                </a:solidFill>
                <a:cs typeface="Bell MT"/>
              </a:rPr>
              <a:t> et des </a:t>
            </a:r>
            <a:r>
              <a:rPr lang="fr-FR" sz="1200" b="1" i="1" u="sng" dirty="0" smtClean="0">
                <a:solidFill>
                  <a:srgbClr val="000000"/>
                </a:solidFill>
                <a:cs typeface="Bell MT"/>
              </a:rPr>
              <a:t>services</a:t>
            </a:r>
            <a:r>
              <a:rPr lang="fr-FR" sz="1200" b="1" i="1" dirty="0" smtClean="0">
                <a:solidFill>
                  <a:srgbClr val="000000"/>
                </a:solidFill>
                <a:cs typeface="Bell MT"/>
              </a:rPr>
              <a:t> avec pour ambition </a:t>
            </a:r>
            <a:r>
              <a:rPr lang="fr-FR" sz="1200" b="1" i="1" dirty="0" smtClean="0">
                <a:solidFill>
                  <a:srgbClr val="FF0000"/>
                </a:solidFill>
                <a:cs typeface="Bell MT"/>
              </a:rPr>
              <a:t>d’aller au-delà des engagements actuels de l’OMC.</a:t>
            </a:r>
            <a:r>
              <a:rPr lang="fr-FR" sz="1200" b="1" i="1" dirty="0" smtClean="0">
                <a:cs typeface="Bell MT"/>
              </a:rPr>
              <a:t> </a:t>
            </a:r>
            <a:r>
              <a:rPr lang="fr-FR" sz="1200" b="1" dirty="0" smtClean="0">
                <a:cs typeface="Bell MT"/>
              </a:rPr>
              <a:t>»</a:t>
            </a:r>
          </a:p>
          <a:p>
            <a:endParaRPr lang="fr-FR" sz="1200" b="1"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rgbClr val="000000"/>
                </a:solidFill>
                <a:cs typeface="Bell MT"/>
              </a:rPr>
              <a:t>Art. 7 : « </a:t>
            </a:r>
            <a:r>
              <a:rPr lang="fr-FR" sz="1200" b="1" i="1" dirty="0" smtClean="0">
                <a:solidFill>
                  <a:srgbClr val="000000"/>
                </a:solidFill>
                <a:cs typeface="Bell MT"/>
              </a:rPr>
              <a:t>L’objectif de l’Accord est d’accroître le commerce et l’investissement entre l’UE et les USA</a:t>
            </a:r>
            <a:r>
              <a:rPr lang="fr-FR" sz="1200" i="1" dirty="0" smtClean="0"/>
              <a:t> </a:t>
            </a:r>
            <a:r>
              <a:rPr lang="fr-FR" sz="1200" b="1" dirty="0" smtClean="0">
                <a:solidFill>
                  <a:schemeClr val="tx1"/>
                </a:solidFill>
              </a:rPr>
              <a:t>en réalisant le potentiel inexploité d’un véritable marché transatlantique,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chemeClr val="tx1"/>
                </a:solidFill>
              </a:rPr>
              <a:t>générant de nouvelles opportunités économiques pour la création d’emplois et la croissance grâce à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chemeClr val="tx1"/>
                </a:solidFill>
              </a:rPr>
              <a:t>un </a:t>
            </a:r>
            <a:r>
              <a:rPr lang="fr-FR" sz="1200" b="1" u="sng" dirty="0" smtClean="0">
                <a:solidFill>
                  <a:schemeClr val="tx1"/>
                </a:solidFill>
              </a:rPr>
              <a:t>accès accru aux marchés</a:t>
            </a:r>
            <a:r>
              <a:rPr lang="fr-FR" sz="1200" b="1" dirty="0" smtClean="0">
                <a:solidFill>
                  <a:schemeClr val="tx1"/>
                </a:solidFill>
              </a:rPr>
              <a: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chemeClr val="tx1"/>
                </a:solidFill>
              </a:rPr>
              <a:t>une </a:t>
            </a:r>
            <a:r>
              <a:rPr lang="fr-FR" sz="1200" b="1" u="sng" dirty="0" smtClean="0">
                <a:solidFill>
                  <a:schemeClr val="tx1"/>
                </a:solidFill>
              </a:rPr>
              <a:t>plus grande compatibilité de la réglementation </a:t>
            </a:r>
            <a:r>
              <a:rPr lang="fr-FR" sz="1200" b="1" dirty="0" smtClean="0">
                <a:solidFill>
                  <a:schemeClr val="tx1"/>
                </a:solidFill>
              </a:rPr>
              <a:t>et </a:t>
            </a:r>
          </a:p>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solidFill>
                  <a:schemeClr val="tx1"/>
                </a:solidFill>
              </a:rPr>
              <a:t>la définition de normes mondiales. »</a:t>
            </a: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4</a:t>
            </a:fld>
            <a:endParaRPr lang="fr-FR"/>
          </a:p>
        </p:txBody>
      </p:sp>
    </p:spTree>
    <p:extLst>
      <p:ext uri="{BB962C8B-B14F-4D97-AF65-F5344CB8AC3E}">
        <p14:creationId xmlns:p14="http://schemas.microsoft.com/office/powerpoint/2010/main" val="5152246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fr-FR" sz="1200" b="1" dirty="0" smtClean="0">
                <a:cs typeface="Bell MT"/>
              </a:rPr>
              <a:t>1. </a:t>
            </a:r>
            <a:r>
              <a:rPr lang="fr-FR" sz="1200" b="1" u="sng" dirty="0" smtClean="0">
                <a:solidFill>
                  <a:srgbClr val="FF0000"/>
                </a:solidFill>
                <a:cs typeface="Bell MT"/>
              </a:rPr>
              <a:t>Principe de la nation la plus favorisée  (TNPF) </a:t>
            </a:r>
            <a:r>
              <a:rPr lang="fr-FR" sz="1200" b="1" dirty="0" smtClean="0">
                <a:solidFill>
                  <a:srgbClr val="FF0000"/>
                </a:solidFill>
                <a:cs typeface="Bell MT"/>
              </a:rPr>
              <a:t>:</a:t>
            </a:r>
          </a:p>
          <a:p>
            <a:endParaRPr lang="fr-FR" dirty="0" smtClean="0"/>
          </a:p>
          <a:p>
            <a:pPr marL="0" indent="0" algn="just">
              <a:buNone/>
            </a:pPr>
            <a:r>
              <a:rPr lang="fr-FR" b="1" dirty="0" smtClean="0">
                <a:solidFill>
                  <a:srgbClr val="000000"/>
                </a:solidFill>
                <a:cs typeface="Bell MT"/>
              </a:rPr>
              <a:t>Les pays ne peuvent pas établir de discrimination entre leurs partenaires commerciaux. </a:t>
            </a:r>
          </a:p>
          <a:p>
            <a:pPr marL="0" indent="0" algn="just">
              <a:buNone/>
            </a:pPr>
            <a:r>
              <a:rPr lang="fr-FR" b="1" dirty="0" smtClean="0">
                <a:solidFill>
                  <a:srgbClr val="000000"/>
                </a:solidFill>
                <a:cs typeface="Bell MT"/>
              </a:rPr>
              <a:t>Si vous accordez à quelqu’un une faveur spéciale (en abaissant, par ex., le droit de douane perçu sur un de ses produits), </a:t>
            </a:r>
          </a:p>
          <a:p>
            <a:pPr marL="0" indent="0" algn="just">
              <a:buNone/>
            </a:pPr>
            <a:r>
              <a:rPr lang="fr-FR" b="1" dirty="0" smtClean="0">
                <a:solidFill>
                  <a:srgbClr val="000000"/>
                </a:solidFill>
                <a:cs typeface="Bell MT"/>
              </a:rPr>
              <a:t>vous devez le faire pour tous les autres membres de l’OMC. </a:t>
            </a:r>
          </a:p>
          <a:p>
            <a:pPr marL="0" indent="0" algn="just">
              <a:buNone/>
            </a:pPr>
            <a:r>
              <a:rPr lang="fr-FR" b="1" dirty="0" smtClean="0">
                <a:solidFill>
                  <a:srgbClr val="000000"/>
                </a:solidFill>
                <a:cs typeface="Bell MT"/>
              </a:rPr>
              <a:t>Cela vaut pour tous les accords de l’OMC : AGCS, droits de propriété intellectuelles, accord sur le commerce des marchandises.</a:t>
            </a:r>
          </a:p>
          <a:p>
            <a:pPr marL="0" indent="0" algn="just">
              <a:buNone/>
            </a:pPr>
            <a:endParaRPr lang="fr-FR" b="1" dirty="0" smtClean="0">
              <a:solidFill>
                <a:srgbClr val="000000"/>
              </a:solidFill>
              <a:cs typeface="Bell MT"/>
            </a:endParaRPr>
          </a:p>
          <a:p>
            <a:pPr marL="0" indent="0" algn="just">
              <a:buNone/>
            </a:pPr>
            <a:r>
              <a:rPr lang="fr-FR" b="1" dirty="0" smtClean="0">
                <a:solidFill>
                  <a:srgbClr val="008000"/>
                </a:solidFill>
                <a:cs typeface="Bell MT"/>
              </a:rPr>
              <a:t>Ex : si la France accorde une aide financière à une entreprise française qui supprime la pollution qu’elle produit, </a:t>
            </a:r>
          </a:p>
          <a:p>
            <a:pPr marL="0" indent="0" algn="just">
              <a:buNone/>
            </a:pPr>
            <a:r>
              <a:rPr lang="fr-FR" b="1" dirty="0" smtClean="0">
                <a:solidFill>
                  <a:srgbClr val="008000"/>
                </a:solidFill>
                <a:cs typeface="Bell MT"/>
              </a:rPr>
              <a:t>elle devra accorder la même aide à toutes les entreprises étrangères venant s’installer en France. </a:t>
            </a:r>
          </a:p>
          <a:p>
            <a:pPr marL="0" indent="0" algn="just">
              <a:buNone/>
            </a:pPr>
            <a:r>
              <a:rPr lang="fr-FR" b="1" dirty="0" smtClean="0">
                <a:solidFill>
                  <a:srgbClr val="008000"/>
                </a:solidFill>
                <a:cs typeface="Bell MT"/>
              </a:rPr>
              <a:t>C’est financièrement impossible </a:t>
            </a:r>
          </a:p>
          <a:p>
            <a:pPr marL="0" indent="0" algn="just">
              <a:buNone/>
            </a:pPr>
            <a:r>
              <a:rPr lang="fr-FR" b="1" dirty="0" smtClean="0">
                <a:solidFill>
                  <a:srgbClr val="008000"/>
                </a:solidFill>
                <a:cs typeface="Bell MT"/>
              </a:rPr>
              <a:t>C’est la fin de l’aide aux entreprises françaises</a:t>
            </a:r>
          </a:p>
          <a:p>
            <a:endParaRPr lang="fr-FR" dirty="0" smtClean="0"/>
          </a:p>
          <a:p>
            <a:pPr marL="0" marR="0" indent="0" algn="l" defTabSz="914400" rtl="0" eaLnBrk="1" fontAlgn="auto" latinLnBrk="0" hangingPunct="1">
              <a:lnSpc>
                <a:spcPct val="100000"/>
              </a:lnSpc>
              <a:spcBef>
                <a:spcPts val="0"/>
              </a:spcBef>
              <a:spcAft>
                <a:spcPts val="0"/>
              </a:spcAft>
              <a:buClrTx/>
              <a:buSzTx/>
              <a:buFontTx/>
              <a:buNone/>
              <a:tabLst/>
              <a:defRPr/>
            </a:pPr>
            <a:r>
              <a:rPr lang="fr-FR" sz="1200" b="1" u="sng" dirty="0" smtClean="0">
                <a:solidFill>
                  <a:srgbClr val="FF0000"/>
                </a:solidFill>
                <a:cs typeface="Bell MT"/>
              </a:rPr>
              <a:t>2. Principe du traitement national (TN) </a:t>
            </a:r>
            <a:r>
              <a:rPr lang="fr-FR" sz="1200" b="1" dirty="0" smtClean="0">
                <a:solidFill>
                  <a:srgbClr val="FF0000"/>
                </a:solidFill>
                <a:cs typeface="Bell MT"/>
              </a:rPr>
              <a:t>:</a:t>
            </a:r>
          </a:p>
          <a:p>
            <a:endParaRPr lang="fr-FR" dirty="0" smtClean="0"/>
          </a:p>
          <a:p>
            <a:pPr marL="0" indent="0">
              <a:buNone/>
            </a:pPr>
            <a:r>
              <a:rPr lang="fr-FR" b="1" dirty="0" smtClean="0">
                <a:solidFill>
                  <a:srgbClr val="000000"/>
                </a:solidFill>
                <a:cs typeface="Bell MT"/>
              </a:rPr>
              <a:t>Il faut accorder aux étrangers le même traitement que celui qui est appliqué à ses propres nationaux.</a:t>
            </a:r>
          </a:p>
          <a:p>
            <a:pPr marL="0" indent="0">
              <a:buNone/>
            </a:pPr>
            <a:endParaRPr lang="fr-FR" b="1" dirty="0" smtClean="0">
              <a:solidFill>
                <a:srgbClr val="000000"/>
              </a:solidFill>
              <a:cs typeface="Bell MT"/>
            </a:endParaRPr>
          </a:p>
          <a:p>
            <a:pPr marL="0" indent="0" algn="just">
              <a:buNone/>
            </a:pPr>
            <a:r>
              <a:rPr lang="fr-FR" b="1" dirty="0" smtClean="0">
                <a:solidFill>
                  <a:srgbClr val="000000"/>
                </a:solidFill>
                <a:cs typeface="Bell MT"/>
              </a:rPr>
              <a:t>Les produits/services importés et les produits/services locaux doivent être traités de manière égale, du moins une fois que le produit/service importé a été admis sur le marché. Il doit en aller de même pour les marques de commerce, les droits d’auteur et les brevets étrangers et nationaux.</a:t>
            </a:r>
          </a:p>
          <a:p>
            <a:pPr marL="0" indent="0" algn="just">
              <a:buNone/>
            </a:pPr>
            <a:endParaRPr lang="fr-FR" b="1" dirty="0" smtClean="0">
              <a:solidFill>
                <a:srgbClr val="000000"/>
              </a:solidFill>
              <a:cs typeface="Bell MT"/>
            </a:endParaRPr>
          </a:p>
          <a:p>
            <a:pPr marL="0" indent="0" algn="just">
              <a:buNone/>
            </a:pPr>
            <a:r>
              <a:rPr lang="fr-FR" b="1" dirty="0" smtClean="0">
                <a:solidFill>
                  <a:srgbClr val="008000"/>
                </a:solidFill>
                <a:cs typeface="Bell MT"/>
              </a:rPr>
              <a:t>Ex: si on subventionne une école française, il faut subventionner de la même manière l’école américaine qui vient s’installer en France. </a:t>
            </a:r>
          </a:p>
          <a:p>
            <a:pPr marL="0" marR="0" indent="0" algn="just" defTabSz="914400" rtl="0" eaLnBrk="1" fontAlgn="auto" latinLnBrk="0" hangingPunct="1">
              <a:lnSpc>
                <a:spcPct val="100000"/>
              </a:lnSpc>
              <a:spcBef>
                <a:spcPts val="0"/>
              </a:spcBef>
              <a:spcAft>
                <a:spcPts val="0"/>
              </a:spcAft>
              <a:buClrTx/>
              <a:buSzTx/>
              <a:buFontTx/>
              <a:buNone/>
              <a:tabLst/>
              <a:defRPr/>
            </a:pPr>
            <a:r>
              <a:rPr lang="fr-FR" b="1" dirty="0" smtClean="0">
                <a:solidFill>
                  <a:srgbClr val="008000"/>
                </a:solidFill>
                <a:cs typeface="Bell MT"/>
              </a:rPr>
              <a:t>C’est financièrement impossible </a:t>
            </a:r>
          </a:p>
          <a:p>
            <a:pPr marL="0" indent="0" algn="just">
              <a:buNone/>
            </a:pPr>
            <a:r>
              <a:rPr lang="fr-FR" b="1" dirty="0" smtClean="0">
                <a:solidFill>
                  <a:srgbClr val="008000"/>
                </a:solidFill>
                <a:cs typeface="Bell MT"/>
              </a:rPr>
              <a:t>On mettra fin au financement de l’école française =&gt; privatisation</a:t>
            </a:r>
            <a:endParaRPr lang="fr-FR" dirty="0" smtClean="0">
              <a:solidFill>
                <a:srgbClr val="008000"/>
              </a:solidFill>
            </a:endParaRP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5</a:t>
            </a:fld>
            <a:endParaRPr lang="fr-FR"/>
          </a:p>
        </p:txBody>
      </p:sp>
    </p:spTree>
    <p:extLst>
      <p:ext uri="{BB962C8B-B14F-4D97-AF65-F5344CB8AC3E}">
        <p14:creationId xmlns:p14="http://schemas.microsoft.com/office/powerpoint/2010/main" val="28863505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0" indent="0" algn="ctr">
              <a:buNone/>
            </a:pPr>
            <a:r>
              <a:rPr lang="fr-FR" b="1" dirty="0" smtClean="0">
                <a:solidFill>
                  <a:srgbClr val="000000"/>
                </a:solidFill>
                <a:cs typeface="Bell MT"/>
              </a:rPr>
              <a:t>Jacques Berthelot, </a:t>
            </a:r>
            <a:r>
              <a:rPr lang="fr-FR" b="1" dirty="0" err="1" smtClean="0">
                <a:solidFill>
                  <a:srgbClr val="000000"/>
                </a:solidFill>
                <a:cs typeface="Bell MT"/>
              </a:rPr>
              <a:t>agro-économiste</a:t>
            </a:r>
            <a:r>
              <a:rPr lang="fr-FR" b="1" dirty="0" smtClean="0">
                <a:solidFill>
                  <a:srgbClr val="000000"/>
                </a:solidFill>
                <a:cs typeface="Bell MT"/>
              </a:rPr>
              <a:t> : </a:t>
            </a:r>
          </a:p>
          <a:p>
            <a:pPr marL="0" indent="0">
              <a:buNone/>
            </a:pPr>
            <a:endParaRPr lang="fr-FR" sz="400" b="1" dirty="0" smtClean="0">
              <a:solidFill>
                <a:srgbClr val="000000"/>
              </a:solidFill>
            </a:endParaRPr>
          </a:p>
          <a:p>
            <a:pPr marL="0" indent="0" algn="just">
              <a:buNone/>
            </a:pPr>
            <a:r>
              <a:rPr lang="fr-FR" b="1" dirty="0" smtClean="0">
                <a:solidFill>
                  <a:srgbClr val="000000"/>
                </a:solidFill>
              </a:rPr>
              <a:t>Un tel accord dans le domaine agricole </a:t>
            </a:r>
          </a:p>
          <a:p>
            <a:pPr marL="454025" indent="0" algn="just">
              <a:buNone/>
            </a:pPr>
            <a:r>
              <a:rPr lang="fr-FR" b="1" i="1" dirty="0" smtClean="0">
                <a:solidFill>
                  <a:srgbClr val="000000"/>
                </a:solidFill>
              </a:rPr>
              <a:t>«</a:t>
            </a:r>
            <a:r>
              <a:rPr lang="fr-FR" b="1" i="1" dirty="0" smtClean="0">
                <a:solidFill>
                  <a:srgbClr val="000000"/>
                </a:solidFill>
                <a:cs typeface="Bell MT"/>
              </a:rPr>
              <a:t>accélérerait le processus de concentration des exploitations pour maintenir une compétitivité minimale, réduirait drastiquement le nombre d’actifs agricoles augmenterait fortement le chômage, la désertification des campagnes profondes, la dégradation de l’environnement et de la biodiversité et mettrait fin à l’objectif d’instaurer des circuits courts entre producteurs et consommateurs.</a:t>
            </a:r>
            <a:r>
              <a:rPr lang="fr-FR" b="1" i="1" dirty="0" smtClean="0">
                <a:solidFill>
                  <a:srgbClr val="000000"/>
                </a:solidFill>
              </a:rPr>
              <a:t> » </a:t>
            </a:r>
          </a:p>
          <a:p>
            <a:pPr marL="0" indent="0" algn="just">
              <a:buNone/>
            </a:pPr>
            <a:endParaRPr lang="fr-FR" b="1" i="1" dirty="0" smtClean="0"/>
          </a:p>
          <a:p>
            <a:pPr marL="0" indent="0" algn="just">
              <a:buNone/>
            </a:pPr>
            <a:r>
              <a:rPr lang="fr-FR" sz="1400" b="1" dirty="0" smtClean="0">
                <a:solidFill>
                  <a:srgbClr val="FF0000"/>
                </a:solidFill>
              </a:rPr>
              <a:t>Ce GMT provoquera </a:t>
            </a:r>
            <a:r>
              <a:rPr lang="fr-FR" sz="1400" b="1" i="1" dirty="0" smtClean="0">
                <a:solidFill>
                  <a:srgbClr val="FF0000"/>
                </a:solidFill>
                <a:cs typeface="Bell MT"/>
              </a:rPr>
              <a:t>«un séisme économique, social, environnemental et politique sans précédent » </a:t>
            </a:r>
            <a:endParaRPr lang="fr-FR" b="1" i="1" dirty="0" smtClean="0"/>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6</a:t>
            </a:fld>
            <a:endParaRPr lang="fr-FR"/>
          </a:p>
        </p:txBody>
      </p:sp>
    </p:spTree>
    <p:extLst>
      <p:ext uri="{BB962C8B-B14F-4D97-AF65-F5344CB8AC3E}">
        <p14:creationId xmlns:p14="http://schemas.microsoft.com/office/powerpoint/2010/main" val="14975478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algn="just"/>
            <a:r>
              <a:rPr lang="fr-FR" b="1" dirty="0" smtClean="0">
                <a:solidFill>
                  <a:schemeClr val="tx1"/>
                </a:solidFill>
              </a:rPr>
              <a:t>Les USA </a:t>
            </a:r>
            <a:r>
              <a:rPr lang="fr-FR" b="1" dirty="0" err="1" smtClean="0">
                <a:solidFill>
                  <a:schemeClr val="tx1"/>
                </a:solidFill>
              </a:rPr>
              <a:t>vont-ils</a:t>
            </a:r>
            <a:r>
              <a:rPr lang="fr-FR" b="1" dirty="0" smtClean="0">
                <a:solidFill>
                  <a:schemeClr val="tx1"/>
                </a:solidFill>
              </a:rPr>
              <a:t> renoncer aux marchés réservés ? </a:t>
            </a:r>
          </a:p>
          <a:p>
            <a:pPr algn="just"/>
            <a:r>
              <a:rPr lang="fr-FR" dirty="0" smtClean="0">
                <a:solidFill>
                  <a:schemeClr val="tx1"/>
                </a:solidFill>
              </a:rPr>
              <a:t>(25% des marchés publics sont réservés aux PME) et aux préférences nationales comme, </a:t>
            </a:r>
          </a:p>
          <a:p>
            <a:pPr algn="just"/>
            <a:r>
              <a:rPr lang="fr-FR" dirty="0" smtClean="0">
                <a:solidFill>
                  <a:schemeClr val="tx1"/>
                </a:solidFill>
              </a:rPr>
              <a:t>Par ex. </a:t>
            </a:r>
            <a:r>
              <a:rPr lang="fr-FR" b="1" dirty="0" smtClean="0">
                <a:solidFill>
                  <a:schemeClr val="tx1"/>
                </a:solidFill>
              </a:rPr>
              <a:t>la législation </a:t>
            </a:r>
            <a:r>
              <a:rPr lang="fr-FR" b="1" dirty="0" err="1" smtClean="0">
                <a:solidFill>
                  <a:schemeClr val="tx1"/>
                </a:solidFill>
              </a:rPr>
              <a:t>Buy</a:t>
            </a:r>
            <a:r>
              <a:rPr lang="fr-FR" b="1" dirty="0" smtClean="0">
                <a:solidFill>
                  <a:schemeClr val="tx1"/>
                </a:solidFill>
              </a:rPr>
              <a:t> American </a:t>
            </a:r>
            <a:r>
              <a:rPr lang="fr-FR" dirty="0" smtClean="0">
                <a:solidFill>
                  <a:schemeClr val="tx1"/>
                </a:solidFill>
              </a:rPr>
              <a:t>(obligation d’acheter des </a:t>
            </a:r>
            <a:r>
              <a:rPr lang="fr-FR" b="1" dirty="0" smtClean="0">
                <a:solidFill>
                  <a:schemeClr val="tx1"/>
                </a:solidFill>
              </a:rPr>
              <a:t>biens produits aux USA</a:t>
            </a:r>
            <a:r>
              <a:rPr lang="fr-FR" dirty="0" smtClean="0">
                <a:solidFill>
                  <a:schemeClr val="tx1"/>
                </a:solidFill>
              </a:rPr>
              <a:t> pour tout </a:t>
            </a:r>
            <a:r>
              <a:rPr lang="fr-FR" b="0" dirty="0" smtClean="0">
                <a:solidFill>
                  <a:schemeClr val="tx1"/>
                </a:solidFill>
              </a:rPr>
              <a:t>achat</a:t>
            </a:r>
            <a:r>
              <a:rPr lang="fr-FR" dirty="0" smtClean="0">
                <a:solidFill>
                  <a:schemeClr val="tx1"/>
                </a:solidFill>
              </a:rPr>
              <a:t> effectué par le </a:t>
            </a:r>
            <a:r>
              <a:rPr lang="fr-FR" b="1" dirty="0" smtClean="0">
                <a:solidFill>
                  <a:schemeClr val="tx1"/>
                </a:solidFill>
              </a:rPr>
              <a:t>gouvernement des USA </a:t>
            </a:r>
            <a:r>
              <a:rPr lang="fr-FR" dirty="0" smtClean="0">
                <a:solidFill>
                  <a:schemeClr val="tx1"/>
                </a:solidFill>
              </a:rPr>
              <a:t>ou par </a:t>
            </a:r>
            <a:r>
              <a:rPr lang="fr-FR" b="1" dirty="0" smtClean="0">
                <a:solidFill>
                  <a:schemeClr val="tx1"/>
                </a:solidFill>
              </a:rPr>
              <a:t>des tiers bénéficiant de fonds fédéraux</a:t>
            </a:r>
            <a:r>
              <a:rPr lang="fr-FR" dirty="0" smtClean="0">
                <a:solidFill>
                  <a:schemeClr val="tx1"/>
                </a:solidFill>
              </a:rPr>
              <a:t>) ?</a:t>
            </a:r>
          </a:p>
          <a:p>
            <a:pPr algn="just"/>
            <a:endParaRPr lang="fr-FR" dirty="0" smtClean="0">
              <a:solidFill>
                <a:schemeClr val="tx1"/>
              </a:solidFill>
            </a:endParaRPr>
          </a:p>
          <a:p>
            <a:pPr algn="just"/>
            <a:r>
              <a:rPr lang="fr-FR" dirty="0" smtClean="0">
                <a:solidFill>
                  <a:schemeClr val="tx1"/>
                </a:solidFill>
              </a:rPr>
              <a:t>La Constitution des USA </a:t>
            </a:r>
          </a:p>
          <a:p>
            <a:pPr algn="just"/>
            <a:r>
              <a:rPr lang="fr-FR" b="1" dirty="0" smtClean="0">
                <a:solidFill>
                  <a:schemeClr val="tx1"/>
                </a:solidFill>
              </a:rPr>
              <a:t>va-t-elle permettre aux 50 Etats des Etats-Unis de se soustraire aux obligations du traité ? </a:t>
            </a:r>
          </a:p>
          <a:p>
            <a:pPr algn="just"/>
            <a:r>
              <a:rPr lang="fr-FR" dirty="0" smtClean="0">
                <a:solidFill>
                  <a:schemeClr val="tx1"/>
                </a:solidFill>
              </a:rPr>
              <a:t>(alors que les 28 Etats membres de l’UE y seront soumis).</a:t>
            </a: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7</a:t>
            </a:fld>
            <a:endParaRPr lang="fr-FR"/>
          </a:p>
        </p:txBody>
      </p:sp>
    </p:spTree>
    <p:extLst>
      <p:ext uri="{BB962C8B-B14F-4D97-AF65-F5344CB8AC3E}">
        <p14:creationId xmlns:p14="http://schemas.microsoft.com/office/powerpoint/2010/main" val="264219402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pPr marL="45720" indent="0" algn="just">
              <a:buNone/>
            </a:pPr>
            <a:r>
              <a:rPr lang="fr-FR" b="1" dirty="0" smtClean="0">
                <a:solidFill>
                  <a:srgbClr val="000000"/>
                </a:solidFill>
                <a:cs typeface="Bell MT"/>
              </a:rPr>
              <a:t>1) Les contraintes cumulées de l’OMC, (TNPF, TN) rendront impossible toute politique industrielle en faveur d’une région défavorisée ou d’un type d’entreprise (PME), </a:t>
            </a:r>
          </a:p>
          <a:p>
            <a:pPr marL="45720" indent="0" algn="just">
              <a:buNone/>
            </a:pPr>
            <a:r>
              <a:rPr lang="fr-FR" b="1" dirty="0" smtClean="0">
                <a:solidFill>
                  <a:srgbClr val="000000"/>
                </a:solidFill>
                <a:cs typeface="Bell MT"/>
              </a:rPr>
              <a:t>A moins de fournir aux investisseurs étrangers les mêmes aides que celles accordées aux investisseurs nationaux. </a:t>
            </a:r>
          </a:p>
          <a:p>
            <a:pPr marL="45720" indent="0" algn="just">
              <a:buNone/>
            </a:pPr>
            <a:r>
              <a:rPr lang="fr-FR" b="1" dirty="0" smtClean="0">
                <a:solidFill>
                  <a:srgbClr val="000000"/>
                </a:solidFill>
                <a:cs typeface="Bell MT"/>
              </a:rPr>
              <a:t>Ce cumul figurait dans l’AMI. Abandonné en 1997 il est de retour.</a:t>
            </a:r>
          </a:p>
          <a:p>
            <a:pPr marL="45720" indent="0" algn="just">
              <a:buNone/>
            </a:pPr>
            <a:endParaRPr lang="fr-FR" b="1" dirty="0" smtClean="0">
              <a:solidFill>
                <a:srgbClr val="000000"/>
              </a:solidFill>
              <a:cs typeface="Bell MT"/>
            </a:endParaRPr>
          </a:p>
          <a:p>
            <a:pPr marL="45720" indent="0" algn="just">
              <a:buNone/>
            </a:pPr>
            <a:r>
              <a:rPr lang="fr-FR" b="1" dirty="0" smtClean="0">
                <a:solidFill>
                  <a:srgbClr val="000000"/>
                </a:solidFill>
                <a:cs typeface="Bell MT"/>
              </a:rPr>
              <a:t>2) Il s’agit de </a:t>
            </a:r>
            <a:r>
              <a:rPr lang="fr-FR" b="1" dirty="0" smtClean="0">
                <a:solidFill>
                  <a:srgbClr val="FF0000"/>
                </a:solidFill>
                <a:cs typeface="Bell MT"/>
              </a:rPr>
              <a:t>soustraire au maximum les investisseurs aux exigences nationales</a:t>
            </a:r>
            <a:r>
              <a:rPr lang="fr-FR" b="1" dirty="0" smtClean="0">
                <a:cs typeface="Bell MT"/>
              </a:rPr>
              <a:t> </a:t>
            </a:r>
            <a:r>
              <a:rPr lang="fr-FR" b="1" dirty="0" smtClean="0">
                <a:solidFill>
                  <a:srgbClr val="000000"/>
                </a:solidFill>
                <a:cs typeface="Bell MT"/>
              </a:rPr>
              <a:t>et </a:t>
            </a:r>
            <a:r>
              <a:rPr lang="fr-FR" b="1" dirty="0" smtClean="0">
                <a:solidFill>
                  <a:srgbClr val="FF0000"/>
                </a:solidFill>
                <a:cs typeface="Bell MT"/>
              </a:rPr>
              <a:t>locales</a:t>
            </a:r>
            <a:r>
              <a:rPr lang="fr-FR" b="1" dirty="0" smtClean="0">
                <a:solidFill>
                  <a:srgbClr val="000000"/>
                </a:solidFill>
                <a:cs typeface="Bell MT"/>
              </a:rPr>
              <a:t> en matière de temps de travail, de salaires, de salaires différés (cotisations patronales), de conditions de travail, de sécurité et d’hygiène, de respect de l’environnement, d’utilisation des bénéfices nets.</a:t>
            </a:r>
          </a:p>
          <a:p>
            <a:endParaRPr lang="fr-FR" dirty="0" smtClean="0"/>
          </a:p>
          <a:p>
            <a:pPr marL="45720" indent="0" algn="just">
              <a:buNone/>
            </a:pPr>
            <a:r>
              <a:rPr lang="fr-FR" sz="1200" b="1" dirty="0" smtClean="0">
                <a:solidFill>
                  <a:srgbClr val="000000"/>
                </a:solidFill>
              </a:rPr>
              <a:t>Art. 43</a:t>
            </a:r>
            <a:r>
              <a:rPr lang="fr-FR" sz="1200" dirty="0" smtClean="0">
                <a:solidFill>
                  <a:srgbClr val="000000"/>
                </a:solidFill>
              </a:rPr>
              <a:t> : </a:t>
            </a:r>
            <a:r>
              <a:rPr lang="fr-FR" sz="1200" b="1" i="1" dirty="0" smtClean="0">
                <a:solidFill>
                  <a:srgbClr val="000000"/>
                </a:solidFill>
                <a:cs typeface="Bell MT"/>
              </a:rPr>
              <a:t>« L’Accord mettra en place </a:t>
            </a:r>
            <a:r>
              <a:rPr lang="fr-FR" sz="1200" b="1" i="1" u="sng" dirty="0" smtClean="0">
                <a:solidFill>
                  <a:srgbClr val="000000"/>
                </a:solidFill>
                <a:cs typeface="Bell MT"/>
              </a:rPr>
              <a:t>UNE STRUCTURE INSTITUTIONNELLE</a:t>
            </a:r>
            <a:r>
              <a:rPr lang="fr-FR" sz="1200" b="1" i="1" u="none" baseline="0" dirty="0" smtClean="0">
                <a:solidFill>
                  <a:srgbClr val="000000"/>
                </a:solidFill>
                <a:cs typeface="Bell MT"/>
              </a:rPr>
              <a:t> </a:t>
            </a:r>
            <a:r>
              <a:rPr lang="fr-FR" sz="1200" b="1" i="1" dirty="0" smtClean="0">
                <a:solidFill>
                  <a:srgbClr val="000000"/>
                </a:solidFill>
                <a:cs typeface="Bell MT"/>
              </a:rPr>
              <a:t>en vue de garantir un suivi efficace des engagements découlant de l’Accord </a:t>
            </a:r>
          </a:p>
          <a:p>
            <a:pPr marL="45720" indent="0" algn="just">
              <a:buNone/>
            </a:pPr>
            <a:r>
              <a:rPr lang="fr-FR" sz="1200" b="1" i="1" dirty="0" smtClean="0">
                <a:solidFill>
                  <a:srgbClr val="000000"/>
                </a:solidFill>
                <a:cs typeface="Bell MT"/>
              </a:rPr>
              <a:t>ainsi que pour promouvoir la réalisation progressive de la compatibilité des régimes réglementaires.</a:t>
            </a:r>
          </a:p>
          <a:p>
            <a:endParaRPr lang="fr-FR" dirty="0" smtClean="0"/>
          </a:p>
          <a:p>
            <a:pPr marL="45720" indent="0" algn="just">
              <a:buNone/>
            </a:pPr>
            <a:r>
              <a:rPr lang="fr-FR" sz="1200" b="1" dirty="0" smtClean="0">
                <a:solidFill>
                  <a:srgbClr val="FF0000"/>
                </a:solidFill>
              </a:rPr>
              <a:t>Une nouvelle institution s’imposera à l’UE et aux USA. Qui en fera partie ? </a:t>
            </a:r>
          </a:p>
          <a:p>
            <a:pPr marL="45720" indent="0" algn="just">
              <a:buNone/>
            </a:pPr>
            <a:r>
              <a:rPr lang="fr-FR" sz="1200" dirty="0" smtClean="0">
                <a:solidFill>
                  <a:srgbClr val="FF0000"/>
                </a:solidFill>
              </a:rPr>
              <a:t>De quelle autorité sera-t-elle investie ? </a:t>
            </a:r>
          </a:p>
          <a:p>
            <a:pPr marL="45720" indent="0" algn="just">
              <a:buNone/>
            </a:pPr>
            <a:r>
              <a:rPr lang="fr-FR" sz="1200" dirty="0" smtClean="0">
                <a:solidFill>
                  <a:srgbClr val="FF0000"/>
                </a:solidFill>
              </a:rPr>
              <a:t>A quel contrôle sera-t-elle soumise ? </a:t>
            </a:r>
          </a:p>
          <a:p>
            <a:pPr marL="45720" indent="0" algn="just">
              <a:buNone/>
            </a:pPr>
            <a:r>
              <a:rPr lang="fr-FR" sz="1200" dirty="0" smtClean="0">
                <a:solidFill>
                  <a:srgbClr val="FF0000"/>
                </a:solidFill>
              </a:rPr>
              <a:t>Le travail ultérieur sur les régimes réglementaires sera-t-il soumis à la ratification des Etats (</a:t>
            </a:r>
            <a:r>
              <a:rPr lang="fr-FR" sz="1200" dirty="0" smtClean="0">
                <a:solidFill>
                  <a:schemeClr val="tx1"/>
                </a:solidFill>
              </a:rPr>
              <a:t>la Commission européenne propose que cela ne soit plus le cas, </a:t>
            </a:r>
          </a:p>
          <a:p>
            <a:pPr marL="45720" indent="0" algn="just">
              <a:buNone/>
            </a:pPr>
            <a:r>
              <a:rPr lang="fr-FR" sz="1200" b="1" dirty="0" smtClean="0">
                <a:solidFill>
                  <a:schemeClr val="tx1"/>
                </a:solidFill>
              </a:rPr>
              <a:t>ce qui donnerait un pouvoir législatif supranational à cette institution</a:t>
            </a:r>
            <a:r>
              <a:rPr lang="fr-FR" sz="1200" b="1" dirty="0" smtClean="0">
                <a:solidFill>
                  <a:srgbClr val="FF0000"/>
                </a:solidFill>
              </a:rPr>
              <a:t>) ?</a:t>
            </a: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8</a:t>
            </a:fld>
            <a:endParaRPr lang="fr-FR"/>
          </a:p>
        </p:txBody>
      </p:sp>
    </p:spTree>
    <p:extLst>
      <p:ext uri="{BB962C8B-B14F-4D97-AF65-F5344CB8AC3E}">
        <p14:creationId xmlns:p14="http://schemas.microsoft.com/office/powerpoint/2010/main" val="201575766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commentaires 2"/>
          <p:cNvSpPr>
            <a:spLocks noGrp="1"/>
          </p:cNvSpPr>
          <p:nvPr>
            <p:ph type="body" idx="1"/>
          </p:nvPr>
        </p:nvSpPr>
        <p:spPr/>
        <p:txBody>
          <a:bodyPr/>
          <a:lstStyle/>
          <a:p>
            <a:r>
              <a:rPr lang="fr-FR" b="1" dirty="0" smtClean="0"/>
              <a:t>ALÉNA : Accord de libre-échange nord-américain</a:t>
            </a:r>
            <a:r>
              <a:rPr lang="fr-FR" dirty="0" smtClean="0"/>
              <a:t> (</a:t>
            </a:r>
            <a:r>
              <a:rPr lang="fr-FR" i="1" dirty="0" err="1" smtClean="0"/>
              <a:t>North</a:t>
            </a:r>
            <a:r>
              <a:rPr lang="fr-FR" i="1" dirty="0" smtClean="0"/>
              <a:t> American Free Trade Agreement</a:t>
            </a:r>
            <a:r>
              <a:rPr lang="fr-FR" dirty="0" smtClean="0"/>
              <a:t>, NAFTA, en espagnol) est un </a:t>
            </a:r>
            <a:r>
              <a:rPr lang="fr-FR" dirty="0" smtClean="0">
                <a:hlinkClick r:id="rId3" tooltip="Traité (droit international public)"/>
              </a:rPr>
              <a:t>traité</a:t>
            </a:r>
            <a:r>
              <a:rPr lang="fr-FR" dirty="0" smtClean="0"/>
              <a:t>, entré en vigueur le </a:t>
            </a:r>
            <a:r>
              <a:rPr lang="fr-FR" dirty="0" smtClean="0">
                <a:hlinkClick r:id="rId4" tooltip="1er janvier"/>
              </a:rPr>
              <a:t>1</a:t>
            </a:r>
            <a:r>
              <a:rPr lang="fr-FR" baseline="30000" dirty="0" smtClean="0">
                <a:hlinkClick r:id="rId4" tooltip="1er janvier"/>
              </a:rPr>
              <a:t>er</a:t>
            </a:r>
            <a:r>
              <a:rPr lang="fr-FR" dirty="0" smtClean="0"/>
              <a:t> </a:t>
            </a:r>
            <a:r>
              <a:rPr lang="fr-FR" dirty="0" smtClean="0">
                <a:hlinkClick r:id="rId5" tooltip="Janvier 1994"/>
              </a:rPr>
              <a:t>janvier</a:t>
            </a:r>
            <a:r>
              <a:rPr lang="fr-FR" dirty="0" smtClean="0"/>
              <a:t> </a:t>
            </a:r>
            <a:r>
              <a:rPr lang="fr-FR" dirty="0" smtClean="0">
                <a:hlinkClick r:id="rId6" tooltip="1994"/>
              </a:rPr>
              <a:t>1994</a:t>
            </a:r>
            <a:r>
              <a:rPr lang="fr-FR" dirty="0" smtClean="0"/>
              <a:t>, qui créé une zone de </a:t>
            </a:r>
            <a:r>
              <a:rPr lang="fr-FR" dirty="0" smtClean="0">
                <a:hlinkClick r:id="rId7" tooltip="Libre-échange"/>
              </a:rPr>
              <a:t>libre-échange</a:t>
            </a:r>
            <a:r>
              <a:rPr lang="fr-FR" dirty="0" smtClean="0"/>
              <a:t> entre les </a:t>
            </a:r>
            <a:r>
              <a:rPr lang="fr-FR" dirty="0" smtClean="0">
                <a:hlinkClick r:id="rId8" tooltip="États-Unis"/>
              </a:rPr>
              <a:t>États-Unis</a:t>
            </a:r>
            <a:r>
              <a:rPr lang="fr-FR" dirty="0" smtClean="0"/>
              <a:t>, le </a:t>
            </a:r>
            <a:r>
              <a:rPr lang="fr-FR" dirty="0" smtClean="0">
                <a:hlinkClick r:id="rId9" tooltip="Canada"/>
              </a:rPr>
              <a:t>Canada</a:t>
            </a:r>
            <a:r>
              <a:rPr lang="fr-FR" dirty="0" smtClean="0"/>
              <a:t> et le </a:t>
            </a:r>
            <a:r>
              <a:rPr lang="fr-FR" dirty="0" smtClean="0">
                <a:hlinkClick r:id="rId10" tooltip="Mexique"/>
              </a:rPr>
              <a:t>Mexique</a:t>
            </a:r>
            <a:r>
              <a:rPr lang="fr-FR" dirty="0" smtClean="0"/>
              <a:t>.</a:t>
            </a:r>
          </a:p>
          <a:p>
            <a:endParaRPr lang="fr-FR" dirty="0" smtClean="0"/>
          </a:p>
          <a:p>
            <a:pPr marL="502920" indent="-457200" algn="just">
              <a:buAutoNum type="arabicPeriod"/>
            </a:pPr>
            <a:r>
              <a:rPr lang="fr-FR" sz="1200" b="1" dirty="0" smtClean="0">
                <a:solidFill>
                  <a:srgbClr val="000000"/>
                </a:solidFill>
              </a:rPr>
              <a:t>Baisse, voire disparition des obligations sociales, sanitaires, environnementales et culturelles.</a:t>
            </a:r>
          </a:p>
          <a:p>
            <a:pPr marL="502920" indent="-457200" algn="just">
              <a:buAutoNum type="arabicPeriod"/>
            </a:pPr>
            <a:r>
              <a:rPr lang="fr-FR" sz="1200" b="1" dirty="0" smtClean="0">
                <a:solidFill>
                  <a:srgbClr val="000000"/>
                </a:solidFill>
              </a:rPr>
              <a:t>Liberté d’investir ce qu’il veut, où il veut, comme il veut et d’en retirer le profit qu’il veut.</a:t>
            </a:r>
          </a:p>
          <a:p>
            <a:pPr marL="502920" indent="-457200" algn="just">
              <a:buAutoNum type="arabicPeriod"/>
            </a:pPr>
            <a:r>
              <a:rPr lang="fr-FR" sz="1200" b="1" dirty="0" smtClean="0">
                <a:solidFill>
                  <a:srgbClr val="000000"/>
                </a:solidFill>
              </a:rPr>
              <a:t>Unique bénéficiaire de la concurrence libre et non faussée.</a:t>
            </a:r>
          </a:p>
          <a:p>
            <a:pPr marL="502920" indent="-457200" algn="just">
              <a:buAutoNum type="arabicPeriod"/>
            </a:pPr>
            <a:r>
              <a:rPr lang="fr-FR" sz="1200" b="1" dirty="0" smtClean="0">
                <a:solidFill>
                  <a:srgbClr val="000000"/>
                </a:solidFill>
              </a:rPr>
              <a:t>Les normes seront édictées par le privé, pour le privé.</a:t>
            </a:r>
          </a:p>
          <a:p>
            <a:pPr marL="502920" indent="-457200" algn="just">
              <a:buAutoNum type="arabicPeriod"/>
            </a:pPr>
            <a:endParaRPr lang="fr-FR" sz="1200" b="1" dirty="0" smtClean="0">
              <a:solidFill>
                <a:srgbClr val="000000"/>
              </a:solidFill>
            </a:endParaRPr>
          </a:p>
          <a:p>
            <a:pPr marL="45720" indent="0" algn="just">
              <a:buNone/>
            </a:pPr>
            <a:r>
              <a:rPr lang="fr-FR" sz="1200" b="1" dirty="0" smtClean="0">
                <a:solidFill>
                  <a:srgbClr val="FF0000"/>
                </a:solidFill>
              </a:rPr>
              <a:t>Ce n’est pas un traité pour la croissance et l’emploi, c’est un traité pour confier le contenu des normes aux firmes privées et limiter le droit des gouvernements et des parlements à légiférer.</a:t>
            </a:r>
          </a:p>
          <a:p>
            <a:endParaRPr lang="fr-FR" dirty="0"/>
          </a:p>
        </p:txBody>
      </p:sp>
      <p:sp>
        <p:nvSpPr>
          <p:cNvPr id="4" name="Espace réservé du numéro de diapositive 3"/>
          <p:cNvSpPr>
            <a:spLocks noGrp="1"/>
          </p:cNvSpPr>
          <p:nvPr>
            <p:ph type="sldNum" sz="quarter" idx="10"/>
          </p:nvPr>
        </p:nvSpPr>
        <p:spPr/>
        <p:txBody>
          <a:bodyPr/>
          <a:lstStyle/>
          <a:p>
            <a:fld id="{3644EE95-5398-4F9E-8E84-854EAB803A04}" type="slidenum">
              <a:rPr lang="fr-FR" smtClean="0"/>
              <a:t>9</a:t>
            </a:fld>
            <a:endParaRPr lang="fr-FR"/>
          </a:p>
        </p:txBody>
      </p:sp>
    </p:spTree>
    <p:extLst>
      <p:ext uri="{BB962C8B-B14F-4D97-AF65-F5344CB8AC3E}">
        <p14:creationId xmlns:p14="http://schemas.microsoft.com/office/powerpoint/2010/main" val="1872441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5/21/2014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5/21/2014</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hyperlink" Target="http://ec.europa.eu/" TargetMode="External"/><Relationship Id="rId7" Type="http://schemas.openxmlformats.org/officeDocument/2006/relationships/hyperlink" Target="http://www.collectifstoptafta.org/"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hyperlink" Target="http://france.attac.org/" TargetMode="External"/><Relationship Id="rId5" Type="http://schemas.openxmlformats.org/officeDocument/2006/relationships/hyperlink" Target="http://www.jennar.fr/" TargetMode="External"/><Relationship Id="rId4" Type="http://schemas.openxmlformats.org/officeDocument/2006/relationships/hyperlink" Target="http://europa.eu/rapid/press-release_MEMO-13-95_fr.htm"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7.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8.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1768413" y="120770"/>
            <a:ext cx="10196422" cy="4187069"/>
          </a:xfrm>
        </p:spPr>
        <p:txBody>
          <a:bodyPr>
            <a:normAutofit/>
          </a:bodyPr>
          <a:lstStyle/>
          <a:p>
            <a:r>
              <a:rPr lang="fr-FR" sz="4000" b="1" i="1" dirty="0" smtClean="0"/>
              <a:t>         Le </a:t>
            </a:r>
            <a:r>
              <a:rPr lang="fr-FR" sz="4000" b="1" i="1" dirty="0">
                <a:solidFill>
                  <a:schemeClr val="accent1"/>
                </a:solidFill>
              </a:rPr>
              <a:t>T</a:t>
            </a:r>
            <a:r>
              <a:rPr lang="fr-FR" sz="4000" b="1" i="1" dirty="0">
                <a:solidFill>
                  <a:schemeClr val="tx1"/>
                </a:solidFill>
              </a:rPr>
              <a:t>raité</a:t>
            </a:r>
            <a:r>
              <a:rPr lang="fr-FR" sz="4000" b="1" i="1" dirty="0"/>
              <a:t> </a:t>
            </a:r>
            <a:r>
              <a:rPr lang="fr-FR" sz="4000" b="1" i="1" dirty="0">
                <a:solidFill>
                  <a:schemeClr val="accent1"/>
                </a:solidFill>
              </a:rPr>
              <a:t>T</a:t>
            </a:r>
            <a:r>
              <a:rPr lang="fr-FR" sz="4000" b="1" i="1" dirty="0"/>
              <a:t>ransatlantique</a:t>
            </a:r>
            <a:r>
              <a:rPr lang="fr-FR" b="1" dirty="0" smtClean="0"/>
              <a:t/>
            </a:r>
            <a:br>
              <a:rPr lang="fr-FR" b="1" dirty="0" smtClean="0"/>
            </a:br>
            <a:r>
              <a:rPr lang="fr-FR" b="1" dirty="0" smtClean="0"/>
              <a:t>GMT </a:t>
            </a:r>
            <a:r>
              <a:rPr lang="fr-FR" sz="4000" b="1" dirty="0"/>
              <a:t>(</a:t>
            </a:r>
            <a:r>
              <a:rPr lang="fr-FR" sz="4000" b="1" dirty="0">
                <a:solidFill>
                  <a:schemeClr val="accent1"/>
                </a:solidFill>
              </a:rPr>
              <a:t>G</a:t>
            </a:r>
            <a:r>
              <a:rPr lang="fr-FR" sz="4000" b="1" dirty="0"/>
              <a:t>rand </a:t>
            </a:r>
            <a:r>
              <a:rPr lang="fr-FR" sz="4000" b="1" dirty="0">
                <a:solidFill>
                  <a:schemeClr val="accent1"/>
                </a:solidFill>
              </a:rPr>
              <a:t>M</a:t>
            </a:r>
            <a:r>
              <a:rPr lang="fr-FR" sz="4000" b="1" dirty="0"/>
              <a:t>arché </a:t>
            </a:r>
            <a:r>
              <a:rPr lang="fr-FR" sz="4000" b="1" dirty="0">
                <a:solidFill>
                  <a:schemeClr val="accent1"/>
                </a:solidFill>
              </a:rPr>
              <a:t>T</a:t>
            </a:r>
            <a:r>
              <a:rPr lang="fr-FR" sz="4000" b="1" dirty="0"/>
              <a:t>ransatlantique)</a:t>
            </a:r>
            <a:br>
              <a:rPr lang="fr-FR" sz="4000" b="1" dirty="0"/>
            </a:br>
            <a:r>
              <a:rPr lang="fr-FR" b="1" dirty="0"/>
              <a:t>TAFTA </a:t>
            </a:r>
            <a:r>
              <a:rPr lang="fr-FR" sz="2000" b="1" dirty="0"/>
              <a:t>(</a:t>
            </a:r>
            <a:r>
              <a:rPr lang="fr-FR" sz="2000" b="1" dirty="0" err="1">
                <a:solidFill>
                  <a:schemeClr val="accent1"/>
                </a:solidFill>
              </a:rPr>
              <a:t>T</a:t>
            </a:r>
            <a:r>
              <a:rPr lang="fr-FR" sz="2000" b="1" dirty="0" err="1"/>
              <a:t>rans</a:t>
            </a:r>
            <a:r>
              <a:rPr lang="fr-FR" sz="2000" b="1" dirty="0" err="1">
                <a:solidFill>
                  <a:schemeClr val="accent1"/>
                </a:solidFill>
              </a:rPr>
              <a:t>A</a:t>
            </a:r>
            <a:r>
              <a:rPr lang="fr-FR" sz="2000" b="1" dirty="0" err="1"/>
              <a:t>tlantic</a:t>
            </a:r>
            <a:r>
              <a:rPr lang="fr-FR" sz="2000" b="1" dirty="0"/>
              <a:t> </a:t>
            </a:r>
            <a:r>
              <a:rPr lang="fr-FR" sz="2000" b="1" dirty="0">
                <a:solidFill>
                  <a:schemeClr val="accent1"/>
                </a:solidFill>
              </a:rPr>
              <a:t>F</a:t>
            </a:r>
            <a:r>
              <a:rPr lang="fr-FR" sz="2000" b="1" dirty="0"/>
              <a:t>ree </a:t>
            </a:r>
            <a:r>
              <a:rPr lang="fr-FR" sz="2000" b="1" dirty="0">
                <a:solidFill>
                  <a:schemeClr val="accent1"/>
                </a:solidFill>
              </a:rPr>
              <a:t>T</a:t>
            </a:r>
            <a:r>
              <a:rPr lang="fr-FR" sz="2000" b="1" dirty="0"/>
              <a:t>rade </a:t>
            </a:r>
            <a:r>
              <a:rPr lang="fr-FR" sz="2000" b="1" dirty="0">
                <a:solidFill>
                  <a:schemeClr val="accent1"/>
                </a:solidFill>
              </a:rPr>
              <a:t>A</a:t>
            </a:r>
            <a:r>
              <a:rPr lang="fr-FR" sz="2000" b="1" dirty="0"/>
              <a:t>greement)</a:t>
            </a:r>
            <a:br>
              <a:rPr lang="fr-FR" sz="2000" b="1" dirty="0"/>
            </a:br>
            <a:r>
              <a:rPr lang="fr-FR" b="1" dirty="0" smtClean="0"/>
              <a:t>TTIP</a:t>
            </a:r>
            <a:r>
              <a:rPr lang="fr-FR" sz="2000" b="1" dirty="0" smtClean="0"/>
              <a:t> (</a:t>
            </a:r>
            <a:r>
              <a:rPr lang="fr-FR" sz="2000" b="1" dirty="0" err="1" smtClean="0">
                <a:solidFill>
                  <a:schemeClr val="accent1"/>
                </a:solidFill>
              </a:rPr>
              <a:t>T</a:t>
            </a:r>
            <a:r>
              <a:rPr lang="fr-FR" sz="2000" b="1" dirty="0" err="1" smtClean="0"/>
              <a:t>ransatlantic</a:t>
            </a:r>
            <a:r>
              <a:rPr lang="fr-FR" sz="2000" b="1" dirty="0" smtClean="0"/>
              <a:t> </a:t>
            </a:r>
            <a:r>
              <a:rPr lang="fr-FR" sz="2000" b="1" dirty="0">
                <a:solidFill>
                  <a:schemeClr val="accent1"/>
                </a:solidFill>
              </a:rPr>
              <a:t>T</a:t>
            </a:r>
            <a:r>
              <a:rPr lang="fr-FR" sz="2000" b="1" dirty="0"/>
              <a:t>rade &amp; </a:t>
            </a:r>
            <a:r>
              <a:rPr lang="fr-FR" sz="2000" b="1" dirty="0" err="1">
                <a:solidFill>
                  <a:schemeClr val="accent1"/>
                </a:solidFill>
              </a:rPr>
              <a:t>I</a:t>
            </a:r>
            <a:r>
              <a:rPr lang="fr-FR" sz="2000" b="1" dirty="0" err="1"/>
              <a:t>nvestment</a:t>
            </a:r>
            <a:r>
              <a:rPr lang="fr-FR" sz="2000" b="1" dirty="0"/>
              <a:t> </a:t>
            </a:r>
            <a:r>
              <a:rPr lang="fr-FR" sz="2000" b="1" dirty="0" err="1">
                <a:solidFill>
                  <a:schemeClr val="accent1"/>
                </a:solidFill>
              </a:rPr>
              <a:t>P</a:t>
            </a:r>
            <a:r>
              <a:rPr lang="fr-FR" sz="2000" b="1" dirty="0" err="1"/>
              <a:t>artnership</a:t>
            </a:r>
            <a:r>
              <a:rPr lang="fr-FR" sz="2000" b="1" dirty="0"/>
              <a:t>)</a:t>
            </a:r>
            <a:br>
              <a:rPr lang="fr-FR" sz="2000" b="1" dirty="0"/>
            </a:br>
            <a:r>
              <a:rPr lang="fr-FR" b="1" dirty="0" smtClean="0"/>
              <a:t>PTCI </a:t>
            </a:r>
            <a:r>
              <a:rPr lang="fr-FR" sz="2000" b="1" dirty="0" smtClean="0"/>
              <a:t>(</a:t>
            </a:r>
            <a:r>
              <a:rPr lang="fr-FR" sz="2000" b="1" dirty="0" smtClean="0">
                <a:solidFill>
                  <a:schemeClr val="accent1"/>
                </a:solidFill>
              </a:rPr>
              <a:t>P</a:t>
            </a:r>
            <a:r>
              <a:rPr lang="fr-FR" sz="2000" b="1" dirty="0" smtClean="0"/>
              <a:t>artenariat </a:t>
            </a:r>
            <a:r>
              <a:rPr lang="fr-FR" sz="2000" b="1" dirty="0">
                <a:solidFill>
                  <a:schemeClr val="accent1"/>
                </a:solidFill>
              </a:rPr>
              <a:t>T</a:t>
            </a:r>
            <a:r>
              <a:rPr lang="fr-FR" sz="2000" b="1" dirty="0"/>
              <a:t>ransatlantique de </a:t>
            </a:r>
            <a:r>
              <a:rPr lang="fr-FR" sz="2000" b="1" dirty="0">
                <a:solidFill>
                  <a:schemeClr val="accent1"/>
                </a:solidFill>
              </a:rPr>
              <a:t>C</a:t>
            </a:r>
            <a:r>
              <a:rPr lang="fr-FR" sz="2000" b="1" dirty="0"/>
              <a:t>ommerce &amp; </a:t>
            </a:r>
            <a:r>
              <a:rPr lang="fr-FR" sz="2000" b="1" dirty="0">
                <a:solidFill>
                  <a:schemeClr val="accent1"/>
                </a:solidFill>
              </a:rPr>
              <a:t>I</a:t>
            </a:r>
            <a:r>
              <a:rPr lang="fr-FR" sz="2000" b="1" dirty="0"/>
              <a:t>nvestissement)</a:t>
            </a:r>
          </a:p>
        </p:txBody>
      </p:sp>
      <p:sp>
        <p:nvSpPr>
          <p:cNvPr id="3" name="Sous-titre 2"/>
          <p:cNvSpPr>
            <a:spLocks noGrp="1"/>
          </p:cNvSpPr>
          <p:nvPr>
            <p:ph type="subTitle" idx="1"/>
          </p:nvPr>
        </p:nvSpPr>
        <p:spPr>
          <a:xfrm>
            <a:off x="1619795" y="4502331"/>
            <a:ext cx="10180320" cy="2255520"/>
          </a:xfrm>
        </p:spPr>
        <p:txBody>
          <a:bodyPr>
            <a:normAutofit fontScale="55000" lnSpcReduction="20000"/>
          </a:bodyPr>
          <a:lstStyle/>
          <a:p>
            <a:pPr algn="ctr"/>
            <a:r>
              <a:rPr lang="fr-FR" sz="6500" b="1" i="1" dirty="0" smtClean="0">
                <a:solidFill>
                  <a:schemeClr val="accent1"/>
                </a:solidFill>
              </a:rPr>
              <a:t>Mais qu’est que c’est ???</a:t>
            </a:r>
          </a:p>
          <a:p>
            <a:endParaRPr lang="fr-FR" sz="4400" b="1" dirty="0" smtClean="0"/>
          </a:p>
          <a:p>
            <a:r>
              <a:rPr lang="fr-FR" sz="4400" b="1" dirty="0"/>
              <a:t> </a:t>
            </a:r>
            <a:r>
              <a:rPr lang="fr-FR" sz="4400" b="1" dirty="0" smtClean="0"/>
              <a:t>  «</a:t>
            </a:r>
            <a:r>
              <a:rPr lang="fr-FR" sz="4400" b="1" dirty="0"/>
              <a:t> </a:t>
            </a:r>
            <a:r>
              <a:rPr lang="fr-FR" sz="4400" b="1" i="1" dirty="0">
                <a:solidFill>
                  <a:srgbClr val="000000"/>
                </a:solidFill>
              </a:rPr>
              <a:t>Quelque chose doit remplacer les gouvernements, </a:t>
            </a:r>
            <a:br>
              <a:rPr lang="fr-FR" sz="4400" b="1" i="1" dirty="0">
                <a:solidFill>
                  <a:srgbClr val="000000"/>
                </a:solidFill>
              </a:rPr>
            </a:br>
            <a:r>
              <a:rPr lang="fr-FR" sz="4400" b="1" i="1" dirty="0" smtClean="0">
                <a:solidFill>
                  <a:srgbClr val="000000"/>
                </a:solidFill>
              </a:rPr>
              <a:t>   et </a:t>
            </a:r>
            <a:r>
              <a:rPr lang="fr-FR" sz="4400" b="1" i="1" dirty="0">
                <a:solidFill>
                  <a:srgbClr val="000000"/>
                </a:solidFill>
              </a:rPr>
              <a:t>le pouvoir privé me semble l'entité adéquate pour le faire</a:t>
            </a:r>
            <a:r>
              <a:rPr lang="fr-FR" sz="4400" b="1" dirty="0"/>
              <a:t>. » </a:t>
            </a:r>
          </a:p>
          <a:p>
            <a:pPr algn="r"/>
            <a:r>
              <a:rPr lang="fr-FR" sz="4400" b="1" dirty="0" smtClean="0"/>
              <a:t>David Rockefeller  (</a:t>
            </a:r>
            <a:r>
              <a:rPr lang="fr-FR" sz="4400" b="1" i="1" dirty="0" smtClean="0"/>
              <a:t>Newsweek</a:t>
            </a:r>
            <a:r>
              <a:rPr lang="fr-FR" sz="4400" b="1" i="1" dirty="0"/>
              <a:t>, février </a:t>
            </a:r>
            <a:r>
              <a:rPr lang="fr-FR" sz="4400" b="1" i="1" dirty="0" smtClean="0"/>
              <a:t>1999</a:t>
            </a:r>
            <a:r>
              <a:rPr lang="fr-FR" sz="4400" b="1" dirty="0" smtClean="0"/>
              <a:t>)</a:t>
            </a:r>
            <a:endParaRPr lang="fr-FR" sz="4400" b="1" i="1" dirty="0">
              <a:solidFill>
                <a:schemeClr val="accent1"/>
              </a:solidFill>
            </a:endParaRPr>
          </a:p>
        </p:txBody>
      </p:sp>
    </p:spTree>
    <p:extLst>
      <p:ext uri="{BB962C8B-B14F-4D97-AF65-F5344CB8AC3E}">
        <p14:creationId xmlns:p14="http://schemas.microsoft.com/office/powerpoint/2010/main" val="328665858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959429" y="624110"/>
            <a:ext cx="9545183" cy="786679"/>
          </a:xfrm>
        </p:spPr>
        <p:txBody>
          <a:bodyPr/>
          <a:lstStyle/>
          <a:p>
            <a:r>
              <a:rPr lang="fr-FR" b="1" i="1" dirty="0" smtClean="0">
                <a:solidFill>
                  <a:schemeClr val="tx1"/>
                </a:solidFill>
              </a:rPr>
              <a:t>Le</a:t>
            </a:r>
            <a:r>
              <a:rPr lang="fr-FR" b="1" i="1" dirty="0" smtClean="0">
                <a:solidFill>
                  <a:schemeClr val="accent1"/>
                </a:solidFill>
              </a:rPr>
              <a:t> G</a:t>
            </a:r>
            <a:r>
              <a:rPr lang="fr-FR" b="1" i="1" dirty="0" smtClean="0"/>
              <a:t>rand </a:t>
            </a:r>
            <a:r>
              <a:rPr lang="fr-FR" b="1" i="1" dirty="0">
                <a:solidFill>
                  <a:schemeClr val="accent1"/>
                </a:solidFill>
              </a:rPr>
              <a:t>M</a:t>
            </a:r>
            <a:r>
              <a:rPr lang="fr-FR" b="1" i="1" dirty="0"/>
              <a:t>arché </a:t>
            </a:r>
            <a:r>
              <a:rPr lang="fr-FR" b="1" i="1" dirty="0" smtClean="0">
                <a:solidFill>
                  <a:schemeClr val="accent1"/>
                </a:solidFill>
              </a:rPr>
              <a:t>T</a:t>
            </a:r>
            <a:r>
              <a:rPr lang="fr-FR" b="1" i="1" dirty="0" smtClean="0"/>
              <a:t>ransatlantique ???</a:t>
            </a:r>
            <a:endParaRPr lang="fr-FR" b="1" i="1" dirty="0">
              <a:solidFill>
                <a:schemeClr val="accent1">
                  <a:lumMod val="75000"/>
                </a:schemeClr>
              </a:solidFill>
            </a:endParaRPr>
          </a:p>
        </p:txBody>
      </p:sp>
      <p:sp>
        <p:nvSpPr>
          <p:cNvPr id="3" name="Espace réservé du contenu 2"/>
          <p:cNvSpPr>
            <a:spLocks noGrp="1"/>
          </p:cNvSpPr>
          <p:nvPr>
            <p:ph idx="1"/>
          </p:nvPr>
        </p:nvSpPr>
        <p:spPr>
          <a:xfrm>
            <a:off x="1187116" y="1646974"/>
            <a:ext cx="10909089" cy="5145711"/>
          </a:xfrm>
        </p:spPr>
        <p:txBody>
          <a:bodyPr>
            <a:noAutofit/>
          </a:bodyPr>
          <a:lstStyle/>
          <a:p>
            <a:pPr marL="45720" indent="0" algn="just">
              <a:buNone/>
            </a:pPr>
            <a:r>
              <a:rPr lang="fr-FR" sz="2400" b="1" i="1" dirty="0"/>
              <a:t>"</a:t>
            </a:r>
            <a:r>
              <a:rPr lang="fr-FR" sz="2400" b="1" i="1" dirty="0">
                <a:solidFill>
                  <a:schemeClr val="tx1"/>
                </a:solidFill>
              </a:rPr>
              <a:t>Nous faisons face à un conflit frontal entre des entreprises transnationales et les Etats. Ceux-ci sont court-circuités dans leurs décisions fondamentales -   politiques, économiques et militaires - par des organisations globales qui ne dépendent d'aucun Etat et dont les activités ne sont contrôlés par aucun parlement, ni aucune institution représentative de l'intérêt collecti</a:t>
            </a:r>
            <a:r>
              <a:rPr lang="fr-FR" sz="2400" b="1" i="1" dirty="0"/>
              <a:t>f". </a:t>
            </a:r>
            <a:endParaRPr lang="fr-FR" sz="2400" b="1" dirty="0"/>
          </a:p>
          <a:p>
            <a:pPr marL="45720" indent="0">
              <a:buNone/>
            </a:pPr>
            <a:r>
              <a:rPr lang="fr-FR" sz="2400" b="1" dirty="0"/>
              <a:t>	Salvador Allende, </a:t>
            </a:r>
          </a:p>
          <a:p>
            <a:pPr marL="45720" indent="0">
              <a:buNone/>
            </a:pPr>
            <a:r>
              <a:rPr lang="fr-FR" sz="2400" b="1" dirty="0"/>
              <a:t>	Assemblée générale de l'ONU, </a:t>
            </a:r>
            <a:r>
              <a:rPr lang="fr-FR" sz="2400" b="1" dirty="0" smtClean="0"/>
              <a:t>1972</a:t>
            </a:r>
            <a:endParaRPr lang="fr-FR" sz="2400" b="1" dirty="0"/>
          </a:p>
          <a:p>
            <a:pPr marL="45720" indent="0">
              <a:buNone/>
            </a:pPr>
            <a:endParaRPr lang="fr-FR" sz="2000" b="1" dirty="0" smtClean="0"/>
          </a:p>
          <a:p>
            <a:pPr marL="45720" indent="0">
              <a:buNone/>
            </a:pPr>
            <a:r>
              <a:rPr lang="fr-FR" sz="2000" b="1" dirty="0" smtClean="0"/>
              <a:t>Sources </a:t>
            </a:r>
            <a:r>
              <a:rPr lang="fr-FR" sz="2000" b="1" dirty="0"/>
              <a:t>: </a:t>
            </a:r>
            <a:r>
              <a:rPr lang="fr-FR" sz="2000" b="1" dirty="0" smtClean="0"/>
              <a:t/>
            </a:r>
            <a:br>
              <a:rPr lang="fr-FR" sz="2000" b="1" dirty="0" smtClean="0"/>
            </a:br>
            <a:r>
              <a:rPr lang="fr-FR" sz="2000" b="1" dirty="0">
                <a:hlinkClick r:id="rId3"/>
              </a:rPr>
              <a:t>http://ec.europa.eu/</a:t>
            </a:r>
            <a:r>
              <a:rPr lang="fr-FR" sz="2000" b="1" dirty="0"/>
              <a:t> </a:t>
            </a:r>
            <a:r>
              <a:rPr lang="fr-FR" sz="2000" b="1" dirty="0">
                <a:hlinkClick r:id="rId4"/>
              </a:rPr>
              <a:t>http://europa.eu/rapid/press-release_MEMO-13-95_fr.htm</a:t>
            </a:r>
            <a:r>
              <a:rPr lang="fr-FR" sz="2000" b="1" dirty="0"/>
              <a:t> </a:t>
            </a:r>
            <a:r>
              <a:rPr lang="fr-FR" sz="2000" b="1" dirty="0" smtClean="0"/>
              <a:t/>
            </a:r>
            <a:br>
              <a:rPr lang="fr-FR" sz="2000" b="1" dirty="0" smtClean="0"/>
            </a:br>
            <a:r>
              <a:rPr lang="fr-FR" sz="2000" b="1" dirty="0" smtClean="0">
                <a:hlinkClick r:id="rId5"/>
              </a:rPr>
              <a:t>http</a:t>
            </a:r>
            <a:r>
              <a:rPr lang="fr-FR" sz="2000" b="1" dirty="0">
                <a:hlinkClick r:id="rId5"/>
              </a:rPr>
              <a:t>://www.jennar.fr</a:t>
            </a:r>
            <a:r>
              <a:rPr lang="fr-FR" sz="2000" b="1" dirty="0" smtClean="0">
                <a:hlinkClick r:id="rId5"/>
              </a:rPr>
              <a:t>/</a:t>
            </a:r>
            <a:r>
              <a:rPr lang="fr-FR" sz="2000" b="1" dirty="0"/>
              <a:t> </a:t>
            </a:r>
            <a:r>
              <a:rPr lang="fr-FR" sz="2000" b="1" dirty="0" smtClean="0"/>
              <a:t> </a:t>
            </a:r>
            <a:r>
              <a:rPr lang="fr-FR" sz="2000" b="1" dirty="0" smtClean="0">
                <a:hlinkClick r:id="rId6"/>
              </a:rPr>
              <a:t>http</a:t>
            </a:r>
            <a:r>
              <a:rPr lang="fr-FR" sz="2000" b="1" dirty="0">
                <a:hlinkClick r:id="rId6"/>
              </a:rPr>
              <a:t>://france.attac.org</a:t>
            </a:r>
            <a:r>
              <a:rPr lang="fr-FR" sz="2000" b="1" dirty="0" smtClean="0">
                <a:hlinkClick r:id="rId6"/>
              </a:rPr>
              <a:t>/</a:t>
            </a:r>
            <a:r>
              <a:rPr lang="fr-FR" sz="2000" b="1" dirty="0"/>
              <a:t> </a:t>
            </a:r>
            <a:r>
              <a:rPr lang="fr-FR" sz="2000" b="1" dirty="0" smtClean="0"/>
              <a:t> </a:t>
            </a:r>
            <a:r>
              <a:rPr lang="fr-FR" sz="2000" b="1" dirty="0" smtClean="0">
                <a:hlinkClick r:id="rId7"/>
              </a:rPr>
              <a:t>http</a:t>
            </a:r>
            <a:r>
              <a:rPr lang="fr-FR" sz="2000" b="1" dirty="0">
                <a:hlinkClick r:id="rId7"/>
              </a:rPr>
              <a:t>://www.collectifstoptafta.org</a:t>
            </a:r>
            <a:r>
              <a:rPr lang="fr-FR" sz="2000" b="1" dirty="0" smtClean="0">
                <a:hlinkClick r:id="rId7"/>
              </a:rPr>
              <a:t>/</a:t>
            </a:r>
            <a:r>
              <a:rPr lang="fr-FR" sz="2000" b="1" dirty="0" smtClean="0"/>
              <a:t> </a:t>
            </a:r>
          </a:p>
        </p:txBody>
      </p:sp>
    </p:spTree>
    <p:extLst>
      <p:ext uri="{BB962C8B-B14F-4D97-AF65-F5344CB8AC3E}">
        <p14:creationId xmlns:p14="http://schemas.microsoft.com/office/powerpoint/2010/main" val="279137021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7771" y="624110"/>
            <a:ext cx="9196841" cy="786679"/>
          </a:xfrm>
        </p:spPr>
        <p:txBody>
          <a:bodyPr/>
          <a:lstStyle/>
          <a:p>
            <a:r>
              <a:rPr lang="fr-FR" b="1" i="1" dirty="0" smtClean="0"/>
              <a:t>Le </a:t>
            </a:r>
            <a:r>
              <a:rPr lang="fr-FR" b="1" i="1" dirty="0" smtClean="0">
                <a:solidFill>
                  <a:schemeClr val="accent1"/>
                </a:solidFill>
              </a:rPr>
              <a:t>T</a:t>
            </a:r>
            <a:r>
              <a:rPr lang="fr-FR" b="1" i="1" dirty="0" smtClean="0">
                <a:solidFill>
                  <a:schemeClr val="tx1"/>
                </a:solidFill>
              </a:rPr>
              <a:t>raité</a:t>
            </a:r>
            <a:r>
              <a:rPr lang="fr-FR" b="1" i="1" dirty="0" smtClean="0"/>
              <a:t> </a:t>
            </a:r>
            <a:r>
              <a:rPr lang="fr-FR" b="1" i="1" dirty="0" smtClean="0">
                <a:solidFill>
                  <a:schemeClr val="accent1"/>
                </a:solidFill>
              </a:rPr>
              <a:t>T</a:t>
            </a:r>
            <a:r>
              <a:rPr lang="fr-FR" b="1" i="1" dirty="0" smtClean="0"/>
              <a:t>ransatlantique</a:t>
            </a:r>
            <a:endParaRPr lang="fr-FR" b="1" i="1" dirty="0">
              <a:solidFill>
                <a:schemeClr val="accent1">
                  <a:lumMod val="75000"/>
                </a:schemeClr>
              </a:solidFill>
            </a:endParaRPr>
          </a:p>
        </p:txBody>
      </p:sp>
      <p:sp>
        <p:nvSpPr>
          <p:cNvPr id="3" name="Espace réservé du contenu 2"/>
          <p:cNvSpPr>
            <a:spLocks noGrp="1"/>
          </p:cNvSpPr>
          <p:nvPr>
            <p:ph idx="1"/>
          </p:nvPr>
        </p:nvSpPr>
        <p:spPr>
          <a:xfrm>
            <a:off x="1290332" y="1646974"/>
            <a:ext cx="10805873" cy="5145711"/>
          </a:xfrm>
        </p:spPr>
        <p:txBody>
          <a:bodyPr>
            <a:noAutofit/>
          </a:bodyPr>
          <a:lstStyle/>
          <a:p>
            <a:pPr>
              <a:lnSpc>
                <a:spcPct val="150000"/>
              </a:lnSpc>
            </a:pPr>
            <a:r>
              <a:rPr lang="fr-FR" sz="2400" b="1" dirty="0" smtClean="0"/>
              <a:t>Héritier </a:t>
            </a:r>
            <a:r>
              <a:rPr lang="fr-FR" sz="2400" b="1" dirty="0"/>
              <a:t>d’AMI </a:t>
            </a:r>
            <a:r>
              <a:rPr lang="fr-FR" sz="2400" b="1" dirty="0" smtClean="0"/>
              <a:t> et  d’ACTA, deux accords abandonnés</a:t>
            </a:r>
            <a:endParaRPr lang="fr-FR" sz="2400" b="1" dirty="0"/>
          </a:p>
          <a:p>
            <a:r>
              <a:rPr lang="fr-FR" sz="2400" b="1" dirty="0" smtClean="0">
                <a:solidFill>
                  <a:schemeClr val="tx1"/>
                </a:solidFill>
              </a:rPr>
              <a:t>le </a:t>
            </a:r>
            <a:r>
              <a:rPr lang="fr-FR" sz="2400" b="1" dirty="0">
                <a:solidFill>
                  <a:schemeClr val="tx1"/>
                </a:solidFill>
              </a:rPr>
              <a:t>13 février 2013, Van </a:t>
            </a:r>
            <a:r>
              <a:rPr lang="fr-FR" sz="2400" b="1" dirty="0" err="1">
                <a:solidFill>
                  <a:schemeClr val="tx1"/>
                </a:solidFill>
              </a:rPr>
              <a:t>Rompuy</a:t>
            </a:r>
            <a:r>
              <a:rPr lang="fr-FR" sz="2400" b="1" dirty="0">
                <a:solidFill>
                  <a:schemeClr val="tx1"/>
                </a:solidFill>
              </a:rPr>
              <a:t> et </a:t>
            </a:r>
            <a:r>
              <a:rPr lang="fr-FR" sz="2400" b="1" dirty="0" smtClean="0">
                <a:solidFill>
                  <a:schemeClr val="tx1"/>
                </a:solidFill>
              </a:rPr>
              <a:t>M. Barroso </a:t>
            </a:r>
            <a:r>
              <a:rPr lang="fr-FR" sz="2400" b="1" dirty="0">
                <a:solidFill>
                  <a:schemeClr val="tx1"/>
                </a:solidFill>
              </a:rPr>
              <a:t>signent avec </a:t>
            </a:r>
            <a:r>
              <a:rPr lang="fr-FR" sz="2400" b="1" dirty="0" smtClean="0">
                <a:solidFill>
                  <a:schemeClr val="tx1"/>
                </a:solidFill>
              </a:rPr>
              <a:t>B. Obama </a:t>
            </a:r>
            <a:br>
              <a:rPr lang="fr-FR" sz="2400" b="1" dirty="0" smtClean="0">
                <a:solidFill>
                  <a:schemeClr val="tx1"/>
                </a:solidFill>
              </a:rPr>
            </a:br>
            <a:r>
              <a:rPr lang="fr-FR" sz="2400" b="1" dirty="0" smtClean="0">
                <a:solidFill>
                  <a:schemeClr val="tx1"/>
                </a:solidFill>
              </a:rPr>
              <a:t>un </a:t>
            </a:r>
            <a:r>
              <a:rPr lang="fr-FR" sz="2400" b="1" dirty="0">
                <a:solidFill>
                  <a:schemeClr val="tx1"/>
                </a:solidFill>
              </a:rPr>
              <a:t>engagement d’entamer la procédure en vue de négocier le </a:t>
            </a:r>
            <a:r>
              <a:rPr lang="fr-FR" sz="2400" b="1" dirty="0" smtClean="0">
                <a:solidFill>
                  <a:schemeClr val="tx1"/>
                </a:solidFill>
              </a:rPr>
              <a:t>GMT</a:t>
            </a:r>
          </a:p>
          <a:p>
            <a:r>
              <a:rPr lang="fr-FR" sz="2400" b="1" dirty="0"/>
              <a:t>Négociations à huit-clos par la Commission Européenne  (</a:t>
            </a:r>
            <a:r>
              <a:rPr lang="fr-FR" sz="2400" b="1" dirty="0">
                <a:sym typeface="Wingdings" panose="05000000000000000000" pitchFamily="2" charset="2"/>
              </a:rPr>
              <a:t> fin 2014)   93% des réunions avec les multinationales et leurs </a:t>
            </a:r>
            <a:r>
              <a:rPr lang="fr-FR" sz="2400" b="1" dirty="0" smtClean="0">
                <a:sym typeface="Wingdings" panose="05000000000000000000" pitchFamily="2" charset="2"/>
              </a:rPr>
              <a:t>lobbies</a:t>
            </a:r>
          </a:p>
          <a:p>
            <a:r>
              <a:rPr lang="fr-FR" sz="2400" b="1" dirty="0" smtClean="0">
                <a:sym typeface="Wingdings" panose="05000000000000000000" pitchFamily="2" charset="2"/>
              </a:rPr>
              <a:t>Les nouveaux élus européens, élus le 25 mai, auront en charge de ratifier cet</a:t>
            </a:r>
            <a:r>
              <a:rPr lang="fr-FR" sz="2400" b="1" dirty="0" smtClean="0"/>
              <a:t> accord</a:t>
            </a:r>
          </a:p>
          <a:p>
            <a:r>
              <a:rPr lang="fr-FR" sz="2400" b="1" dirty="0" smtClean="0"/>
              <a:t>Les parlementaires nationaux se prononceront aussi :</a:t>
            </a:r>
          </a:p>
          <a:p>
            <a:pPr marL="0" indent="0">
              <a:buNone/>
            </a:pPr>
            <a:r>
              <a:rPr lang="fr-FR" sz="2400" b="1" i="1" dirty="0" smtClean="0"/>
              <a:t>Le </a:t>
            </a:r>
            <a:r>
              <a:rPr lang="fr-FR" sz="2400" b="1" i="1" dirty="0"/>
              <a:t>traité de Lisbonne prévoit qu'ils soient </a:t>
            </a:r>
            <a:r>
              <a:rPr lang="fr-FR" sz="2400" b="1" i="1" u="sng" dirty="0" smtClean="0">
                <a:solidFill>
                  <a:schemeClr val="accent1"/>
                </a:solidFill>
              </a:rPr>
              <a:t>consultés</a:t>
            </a:r>
            <a:r>
              <a:rPr lang="fr-FR" sz="2400" b="1" i="1" dirty="0" smtClean="0"/>
              <a:t> </a:t>
            </a:r>
            <a:r>
              <a:rPr lang="fr-FR" sz="2400" b="1" i="1" dirty="0"/>
              <a:t>pour les accords dépassant les compétences communautaires</a:t>
            </a:r>
          </a:p>
        </p:txBody>
      </p:sp>
    </p:spTree>
    <p:extLst>
      <p:ext uri="{BB962C8B-B14F-4D97-AF65-F5344CB8AC3E}">
        <p14:creationId xmlns:p14="http://schemas.microsoft.com/office/powerpoint/2010/main" val="69942098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307771" y="624110"/>
            <a:ext cx="9196841" cy="786679"/>
          </a:xfrm>
        </p:spPr>
        <p:txBody>
          <a:bodyPr/>
          <a:lstStyle/>
          <a:p>
            <a:r>
              <a:rPr lang="fr-FR" b="1" i="1" dirty="0"/>
              <a:t>Le </a:t>
            </a:r>
            <a:r>
              <a:rPr lang="fr-FR" b="1" i="1" dirty="0">
                <a:solidFill>
                  <a:schemeClr val="accent1"/>
                </a:solidFill>
              </a:rPr>
              <a:t>T</a:t>
            </a:r>
            <a:r>
              <a:rPr lang="fr-FR" b="1" i="1" dirty="0">
                <a:solidFill>
                  <a:schemeClr val="tx1"/>
                </a:solidFill>
              </a:rPr>
              <a:t>raité</a:t>
            </a:r>
            <a:r>
              <a:rPr lang="fr-FR" b="1" i="1" dirty="0"/>
              <a:t> </a:t>
            </a:r>
            <a:r>
              <a:rPr lang="fr-FR" b="1" i="1" dirty="0">
                <a:solidFill>
                  <a:schemeClr val="accent1"/>
                </a:solidFill>
              </a:rPr>
              <a:t>T</a:t>
            </a:r>
            <a:r>
              <a:rPr lang="fr-FR" b="1" i="1" dirty="0"/>
              <a:t>ransatlantique</a:t>
            </a:r>
            <a:endParaRPr lang="fr-FR" b="1" i="1" dirty="0">
              <a:solidFill>
                <a:schemeClr val="accent1">
                  <a:lumMod val="75000"/>
                </a:schemeClr>
              </a:solidFill>
            </a:endParaRPr>
          </a:p>
        </p:txBody>
      </p:sp>
      <p:sp>
        <p:nvSpPr>
          <p:cNvPr id="3" name="Espace réservé du contenu 2"/>
          <p:cNvSpPr>
            <a:spLocks noGrp="1"/>
          </p:cNvSpPr>
          <p:nvPr>
            <p:ph idx="1"/>
          </p:nvPr>
        </p:nvSpPr>
        <p:spPr>
          <a:xfrm>
            <a:off x="862149" y="1410790"/>
            <a:ext cx="11329851" cy="5381896"/>
          </a:xfrm>
        </p:spPr>
        <p:txBody>
          <a:bodyPr>
            <a:noAutofit/>
          </a:bodyPr>
          <a:lstStyle/>
          <a:p>
            <a:pPr>
              <a:spcBef>
                <a:spcPts val="0"/>
              </a:spcBef>
            </a:pPr>
            <a:r>
              <a:rPr lang="fr-FR" sz="2200" b="1" dirty="0" smtClean="0">
                <a:solidFill>
                  <a:srgbClr val="000000"/>
                </a:solidFill>
              </a:rPr>
              <a:t>Le </a:t>
            </a:r>
            <a:r>
              <a:rPr lang="fr-FR" sz="2200" b="1" dirty="0">
                <a:solidFill>
                  <a:srgbClr val="000000"/>
                </a:solidFill>
              </a:rPr>
              <a:t>14 </a:t>
            </a:r>
            <a:r>
              <a:rPr lang="fr-FR" sz="2200" b="1" dirty="0" smtClean="0">
                <a:solidFill>
                  <a:srgbClr val="000000"/>
                </a:solidFill>
              </a:rPr>
              <a:t>juin 2013, </a:t>
            </a:r>
            <a:r>
              <a:rPr lang="fr-FR" sz="2200" b="1" dirty="0">
                <a:solidFill>
                  <a:srgbClr val="000000"/>
                </a:solidFill>
              </a:rPr>
              <a:t>les 27 gouvernements approuvent le mandat </a:t>
            </a:r>
            <a:r>
              <a:rPr lang="fr-FR" sz="2200" b="1" dirty="0" smtClean="0">
                <a:solidFill>
                  <a:srgbClr val="000000"/>
                </a:solidFill>
              </a:rPr>
              <a:t>de négociation,</a:t>
            </a:r>
            <a:br>
              <a:rPr lang="fr-FR" sz="2200" b="1" dirty="0" smtClean="0">
                <a:solidFill>
                  <a:srgbClr val="000000"/>
                </a:solidFill>
              </a:rPr>
            </a:br>
            <a:r>
              <a:rPr lang="fr-FR" sz="2200" b="1" dirty="0" smtClean="0">
                <a:solidFill>
                  <a:srgbClr val="000000"/>
                </a:solidFill>
              </a:rPr>
              <a:t>sans </a:t>
            </a:r>
            <a:r>
              <a:rPr lang="fr-FR" sz="2200" b="1" dirty="0">
                <a:solidFill>
                  <a:srgbClr val="000000"/>
                </a:solidFill>
              </a:rPr>
              <a:t>que les parlements nationaux soient </a:t>
            </a:r>
            <a:r>
              <a:rPr lang="fr-FR" sz="2200" b="1" dirty="0" smtClean="0">
                <a:solidFill>
                  <a:srgbClr val="000000"/>
                </a:solidFill>
              </a:rPr>
              <a:t>consultés</a:t>
            </a:r>
            <a:r>
              <a:rPr lang="fr-FR" sz="2200" b="1" dirty="0">
                <a:solidFill>
                  <a:srgbClr val="FF0000"/>
                </a:solidFill>
              </a:rPr>
              <a:t> </a:t>
            </a:r>
            <a:r>
              <a:rPr lang="fr-FR" sz="2200" b="1" dirty="0" smtClean="0">
                <a:solidFill>
                  <a:srgbClr val="FF0000"/>
                </a:solidFill>
              </a:rPr>
              <a:t/>
            </a:r>
            <a:br>
              <a:rPr lang="fr-FR" sz="2200" b="1" dirty="0" smtClean="0">
                <a:solidFill>
                  <a:srgbClr val="FF0000"/>
                </a:solidFill>
              </a:rPr>
            </a:br>
            <a:r>
              <a:rPr lang="fr-FR" sz="2200" b="1" dirty="0" smtClean="0">
                <a:solidFill>
                  <a:srgbClr val="FF0000"/>
                </a:solidFill>
              </a:rPr>
              <a:t>Les </a:t>
            </a:r>
            <a:r>
              <a:rPr lang="fr-FR" sz="2200" b="1" dirty="0">
                <a:solidFill>
                  <a:srgbClr val="FF0000"/>
                </a:solidFill>
              </a:rPr>
              <a:t>gouvernements agissent sans mandat</a:t>
            </a:r>
            <a:r>
              <a:rPr lang="fr-FR" sz="2200" b="1" dirty="0" smtClean="0">
                <a:solidFill>
                  <a:srgbClr val="FF0000"/>
                </a:solidFill>
              </a:rPr>
              <a:t>.</a:t>
            </a:r>
          </a:p>
          <a:p>
            <a:pPr>
              <a:lnSpc>
                <a:spcPct val="150000"/>
              </a:lnSpc>
            </a:pPr>
            <a:r>
              <a:rPr lang="fr-FR" sz="2200" b="1" dirty="0" smtClean="0">
                <a:solidFill>
                  <a:schemeClr val="tx1"/>
                </a:solidFill>
              </a:rPr>
              <a:t>Objectifs fondamentaux :</a:t>
            </a:r>
          </a:p>
          <a:p>
            <a:pPr marL="514350" indent="-514350" algn="just">
              <a:buAutoNum type="arabicPeriod"/>
            </a:pPr>
            <a:r>
              <a:rPr lang="fr-FR" sz="2200" b="1" u="sng" dirty="0">
                <a:solidFill>
                  <a:srgbClr val="000000"/>
                </a:solidFill>
                <a:cs typeface="Bell MT"/>
              </a:rPr>
              <a:t>Abaisser les barrières tarifaires </a:t>
            </a:r>
            <a:r>
              <a:rPr lang="fr-FR" sz="2200" b="1" dirty="0">
                <a:solidFill>
                  <a:srgbClr val="000000"/>
                </a:solidFill>
                <a:cs typeface="Bell MT"/>
              </a:rPr>
              <a:t>:</a:t>
            </a:r>
          </a:p>
          <a:p>
            <a:pPr marL="274320" lvl="1" indent="0" algn="just">
              <a:buNone/>
            </a:pPr>
            <a:r>
              <a:rPr lang="fr-FR" sz="2200" b="1" dirty="0">
                <a:solidFill>
                  <a:srgbClr val="000000"/>
                </a:solidFill>
                <a:cs typeface="Bell MT"/>
              </a:rPr>
              <a:t>Réduire voire supprimer les droits de douane et les taxes sur les importations</a:t>
            </a:r>
          </a:p>
          <a:p>
            <a:pPr marL="514350" indent="-514350" algn="just">
              <a:buAutoNum type="arabicPeriod"/>
            </a:pPr>
            <a:r>
              <a:rPr lang="fr-FR" sz="2200" b="1" u="sng" dirty="0">
                <a:solidFill>
                  <a:srgbClr val="000000"/>
                </a:solidFill>
                <a:cs typeface="Bell MT"/>
              </a:rPr>
              <a:t>Abaisser les barrières non tarifaires </a:t>
            </a:r>
            <a:r>
              <a:rPr lang="fr-FR" sz="2200" b="1" dirty="0">
                <a:solidFill>
                  <a:srgbClr val="000000"/>
                </a:solidFill>
                <a:cs typeface="Bell MT"/>
              </a:rPr>
              <a:t>:</a:t>
            </a:r>
          </a:p>
          <a:p>
            <a:pPr marL="274320" lvl="1" indent="0" algn="just">
              <a:buNone/>
            </a:pPr>
            <a:r>
              <a:rPr lang="fr-FR" sz="2200" b="1" dirty="0">
                <a:solidFill>
                  <a:srgbClr val="000000"/>
                </a:solidFill>
                <a:cs typeface="Bell MT"/>
              </a:rPr>
              <a:t>il s’agit de revoir à la baisse voire supprimer des législations, des réglementations, des normes sociales, sanitaires, phytosanitaires, environnementales ou techniques qui sont jugées par les entreprises étrangères comme des mesures visant à protéger le marché intérieur contre la concurrence extérieure</a:t>
            </a:r>
            <a:r>
              <a:rPr lang="fr-FR" sz="2200" b="1" dirty="0" smtClean="0">
                <a:solidFill>
                  <a:srgbClr val="000000"/>
                </a:solidFill>
                <a:cs typeface="Bell MT"/>
              </a:rPr>
              <a:t>.</a:t>
            </a:r>
            <a:endParaRPr lang="fr-FR" sz="2200" b="1" dirty="0">
              <a:solidFill>
                <a:schemeClr val="tx1"/>
              </a:solidFill>
            </a:endParaRPr>
          </a:p>
          <a:p>
            <a:pPr>
              <a:lnSpc>
                <a:spcPct val="150000"/>
              </a:lnSpc>
            </a:pPr>
            <a:endParaRPr lang="fr-FR" sz="2200" b="1" dirty="0"/>
          </a:p>
        </p:txBody>
      </p:sp>
    </p:spTree>
    <p:extLst>
      <p:ext uri="{BB962C8B-B14F-4D97-AF65-F5344CB8AC3E}">
        <p14:creationId xmlns:p14="http://schemas.microsoft.com/office/powerpoint/2010/main" val="3527533314"/>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139351" y="624110"/>
            <a:ext cx="9365261" cy="997656"/>
          </a:xfrm>
        </p:spPr>
        <p:txBody>
          <a:bodyPr/>
          <a:lstStyle/>
          <a:p>
            <a:r>
              <a:rPr lang="fr-FR" b="1" i="1" dirty="0" smtClean="0">
                <a:solidFill>
                  <a:srgbClr val="C00000"/>
                </a:solidFill>
              </a:rPr>
              <a:t>Les ambitions affichées  !  ?</a:t>
            </a:r>
            <a:endParaRPr lang="fr-FR" b="1" i="1" dirty="0">
              <a:solidFill>
                <a:srgbClr val="C00000"/>
              </a:solidFill>
            </a:endParaRPr>
          </a:p>
        </p:txBody>
      </p:sp>
      <p:sp>
        <p:nvSpPr>
          <p:cNvPr id="3" name="Espace réservé du contenu 2"/>
          <p:cNvSpPr>
            <a:spLocks noGrp="1"/>
          </p:cNvSpPr>
          <p:nvPr>
            <p:ph idx="1"/>
          </p:nvPr>
        </p:nvSpPr>
        <p:spPr>
          <a:xfrm>
            <a:off x="1479437" y="1621766"/>
            <a:ext cx="10538392" cy="4358467"/>
          </a:xfrm>
        </p:spPr>
        <p:txBody>
          <a:bodyPr>
            <a:normAutofit fontScale="92500"/>
          </a:bodyPr>
          <a:lstStyle/>
          <a:p>
            <a:r>
              <a:rPr lang="fr-FR" sz="2800" b="1" dirty="0" smtClean="0"/>
              <a:t>créer </a:t>
            </a:r>
            <a:r>
              <a:rPr lang="fr-FR" sz="2800" b="1" dirty="0"/>
              <a:t>un marché commun de 820 millions de </a:t>
            </a:r>
            <a:r>
              <a:rPr lang="fr-FR" sz="2800" b="1" dirty="0" smtClean="0"/>
              <a:t>consommateurs (50% PIB mondial), en </a:t>
            </a:r>
            <a:r>
              <a:rPr lang="fr-FR" sz="2800" b="1" dirty="0"/>
              <a:t>allégeant les tarifs de douanes et les réglementations de part et </a:t>
            </a:r>
            <a:r>
              <a:rPr lang="fr-FR" sz="2800" b="1" dirty="0" smtClean="0"/>
              <a:t>d'autre </a:t>
            </a:r>
            <a:r>
              <a:rPr lang="fr-FR" sz="2800" b="1" dirty="0"/>
              <a:t>de </a:t>
            </a:r>
            <a:r>
              <a:rPr lang="fr-FR" sz="2800" b="1" dirty="0" smtClean="0"/>
              <a:t>l'Atlantique</a:t>
            </a:r>
          </a:p>
          <a:p>
            <a:pPr marL="0" indent="0">
              <a:buNone/>
            </a:pPr>
            <a:endParaRPr lang="fr-FR" sz="2800" b="1" dirty="0" smtClean="0"/>
          </a:p>
          <a:p>
            <a:r>
              <a:rPr lang="fr-FR" sz="2800" b="1" dirty="0"/>
              <a:t>A la clé, plus de 100 milliards d’euros par </a:t>
            </a:r>
            <a:r>
              <a:rPr lang="fr-FR" sz="2800" b="1" dirty="0" smtClean="0"/>
              <a:t>an, </a:t>
            </a:r>
            <a:r>
              <a:rPr lang="fr-FR" sz="2800" b="1" dirty="0"/>
              <a:t>ainsi </a:t>
            </a:r>
            <a:r>
              <a:rPr lang="fr-FR" sz="2800" b="1" dirty="0" smtClean="0"/>
              <a:t>qu’à terme, </a:t>
            </a:r>
            <a:r>
              <a:rPr lang="fr-FR" sz="2800" b="1" dirty="0"/>
              <a:t>2 millions d’emplois (dont 121.000 en France</a:t>
            </a:r>
            <a:r>
              <a:rPr lang="fr-FR" sz="2800" b="1" dirty="0" smtClean="0"/>
              <a:t>)</a:t>
            </a:r>
          </a:p>
          <a:p>
            <a:pPr marL="0" indent="0">
              <a:buNone/>
            </a:pPr>
            <a:endParaRPr lang="fr-FR" sz="2800" b="1" dirty="0" smtClean="0"/>
          </a:p>
          <a:p>
            <a:r>
              <a:rPr lang="fr-FR" sz="2800" b="1" dirty="0" smtClean="0"/>
              <a:t>L’accord </a:t>
            </a:r>
            <a:r>
              <a:rPr lang="fr-FR" sz="2800" b="1" dirty="0"/>
              <a:t>prévoit aussi la mise en place d'un mécanisme de règlements </a:t>
            </a:r>
            <a:r>
              <a:rPr lang="fr-FR" sz="2800" b="1" dirty="0" smtClean="0"/>
              <a:t>des conflits entre </a:t>
            </a:r>
            <a:r>
              <a:rPr lang="fr-FR" sz="2800" b="1" dirty="0"/>
              <a:t>entreprises et </a:t>
            </a:r>
            <a:r>
              <a:rPr lang="fr-FR" sz="2800" b="1" dirty="0" smtClean="0"/>
              <a:t>Etats</a:t>
            </a:r>
          </a:p>
        </p:txBody>
      </p:sp>
    </p:spTree>
    <p:extLst>
      <p:ext uri="{BB962C8B-B14F-4D97-AF65-F5344CB8AC3E}">
        <p14:creationId xmlns:p14="http://schemas.microsoft.com/office/powerpoint/2010/main" val="343770919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17040" y="624110"/>
            <a:ext cx="10007600" cy="821513"/>
          </a:xfrm>
        </p:spPr>
        <p:txBody>
          <a:bodyPr>
            <a:normAutofit fontScale="90000"/>
          </a:bodyPr>
          <a:lstStyle/>
          <a:p>
            <a:r>
              <a:rPr lang="fr-FR" b="1" i="1" dirty="0" smtClean="0">
                <a:solidFill>
                  <a:schemeClr val="accent1"/>
                </a:solidFill>
              </a:rPr>
              <a:t> </a:t>
            </a:r>
            <a:r>
              <a:rPr lang="fr-FR" b="1" i="1" dirty="0" smtClean="0">
                <a:solidFill>
                  <a:schemeClr val="accent1"/>
                </a:solidFill>
              </a:rPr>
              <a:t>Les risques </a:t>
            </a:r>
            <a:r>
              <a:rPr lang="fr-FR" b="1" i="1" dirty="0" smtClean="0">
                <a:solidFill>
                  <a:schemeClr val="accent1"/>
                </a:solidFill>
              </a:rPr>
              <a:t>majeurs du Traité Transatlantique </a:t>
            </a:r>
            <a:r>
              <a:rPr lang="fr-FR" b="1" i="1" dirty="0" smtClean="0">
                <a:solidFill>
                  <a:schemeClr val="accent1"/>
                </a:solidFill>
              </a:rPr>
              <a:t>!</a:t>
            </a:r>
            <a:endParaRPr lang="fr-FR" i="1" dirty="0">
              <a:solidFill>
                <a:schemeClr val="accent1"/>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860345077"/>
              </p:ext>
            </p:extLst>
          </p:nvPr>
        </p:nvGraphicFramePr>
        <p:xfrm>
          <a:off x="1619794" y="1624615"/>
          <a:ext cx="9884819" cy="4287236"/>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7467258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1" y="624110"/>
            <a:ext cx="9675812" cy="856347"/>
          </a:xfrm>
        </p:spPr>
        <p:txBody>
          <a:bodyPr>
            <a:normAutofit fontScale="90000"/>
          </a:bodyPr>
          <a:lstStyle/>
          <a:p>
            <a:r>
              <a:rPr lang="fr-FR" sz="2800" dirty="0">
                <a:solidFill>
                  <a:schemeClr val="accent1">
                    <a:lumMod val="75000"/>
                  </a:schemeClr>
                </a:solidFill>
              </a:rPr>
              <a:t>La diminution des droits de douane et les attaques </a:t>
            </a:r>
            <a:r>
              <a:rPr lang="fr-FR" sz="2800" dirty="0" smtClean="0">
                <a:solidFill>
                  <a:schemeClr val="accent1">
                    <a:lumMod val="75000"/>
                  </a:schemeClr>
                </a:solidFill>
              </a:rPr>
              <a:t/>
            </a:r>
            <a:br>
              <a:rPr lang="fr-FR" sz="2800" dirty="0" smtClean="0">
                <a:solidFill>
                  <a:schemeClr val="accent1">
                    <a:lumMod val="75000"/>
                  </a:schemeClr>
                </a:solidFill>
              </a:rPr>
            </a:br>
            <a:r>
              <a:rPr lang="fr-FR" sz="2800" dirty="0" smtClean="0">
                <a:solidFill>
                  <a:schemeClr val="accent1">
                    <a:lumMod val="75000"/>
                  </a:schemeClr>
                </a:solidFill>
              </a:rPr>
              <a:t>sur </a:t>
            </a:r>
            <a:r>
              <a:rPr lang="fr-FR" sz="2800" dirty="0">
                <a:solidFill>
                  <a:schemeClr val="accent1">
                    <a:lumMod val="75000"/>
                  </a:schemeClr>
                </a:solidFill>
              </a:rPr>
              <a:t>les normes sociales, sanitaires et écologiques</a:t>
            </a: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77856558"/>
              </p:ext>
            </p:extLst>
          </p:nvPr>
        </p:nvGraphicFramePr>
        <p:xfrm>
          <a:off x="905692" y="1624614"/>
          <a:ext cx="11146971" cy="505485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54916980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1" y="624110"/>
            <a:ext cx="9675812" cy="621216"/>
          </a:xfrm>
        </p:spPr>
        <p:txBody>
          <a:bodyPr>
            <a:normAutofit/>
          </a:bodyPr>
          <a:lstStyle/>
          <a:p>
            <a:pPr lvl="0"/>
            <a:r>
              <a:rPr lang="fr-FR" sz="2800" b="1" dirty="0">
                <a:solidFill>
                  <a:schemeClr val="accent1">
                    <a:lumMod val="75000"/>
                  </a:schemeClr>
                </a:solidFill>
              </a:rPr>
              <a:t>Une justice privée au service des </a:t>
            </a:r>
            <a:r>
              <a:rPr lang="fr-FR" sz="2800" b="1" dirty="0" smtClean="0">
                <a:solidFill>
                  <a:schemeClr val="accent1">
                    <a:lumMod val="75000"/>
                  </a:schemeClr>
                </a:solidFill>
              </a:rPr>
              <a:t>multinationales</a:t>
            </a:r>
            <a:endParaRPr lang="fr-FR" sz="2800" b="1" dirty="0">
              <a:solidFill>
                <a:schemeClr val="accent1">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2614597431"/>
              </p:ext>
            </p:extLst>
          </p:nvPr>
        </p:nvGraphicFramePr>
        <p:xfrm>
          <a:off x="818606" y="1245326"/>
          <a:ext cx="11164387" cy="553865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21441538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828801" y="624110"/>
            <a:ext cx="9675812" cy="473170"/>
          </a:xfrm>
        </p:spPr>
        <p:txBody>
          <a:bodyPr>
            <a:normAutofit fontScale="90000"/>
          </a:bodyPr>
          <a:lstStyle/>
          <a:p>
            <a:pPr lvl="0"/>
            <a:r>
              <a:rPr lang="fr-FR" sz="3100" b="1" dirty="0" smtClean="0">
                <a:solidFill>
                  <a:schemeClr val="accent1">
                    <a:lumMod val="75000"/>
                  </a:schemeClr>
                </a:solidFill>
              </a:rPr>
              <a:t>Privatisation </a:t>
            </a:r>
            <a:r>
              <a:rPr lang="fr-FR" sz="3100" b="1" dirty="0">
                <a:solidFill>
                  <a:schemeClr val="accent1">
                    <a:lumMod val="75000"/>
                  </a:schemeClr>
                </a:solidFill>
              </a:rPr>
              <a:t>de la Démocratie </a:t>
            </a:r>
            <a:r>
              <a:rPr lang="fr-FR" sz="2700" b="1" dirty="0">
                <a:solidFill>
                  <a:schemeClr val="accent1">
                    <a:lumMod val="75000"/>
                  </a:schemeClr>
                </a:solidFill>
              </a:rPr>
              <a:t>au profit des </a:t>
            </a:r>
            <a:r>
              <a:rPr lang="fr-FR" sz="2700" b="1" dirty="0" smtClean="0">
                <a:solidFill>
                  <a:schemeClr val="accent1">
                    <a:lumMod val="75000"/>
                  </a:schemeClr>
                </a:solidFill>
              </a:rPr>
              <a:t>multinationales</a:t>
            </a:r>
            <a:endParaRPr lang="fr-FR" sz="2700" b="1" dirty="0">
              <a:solidFill>
                <a:schemeClr val="accent1">
                  <a:lumMod val="75000"/>
                </a:schemeClr>
              </a:solidFill>
            </a:endParaRPr>
          </a:p>
        </p:txBody>
      </p:sp>
      <p:graphicFrame>
        <p:nvGraphicFramePr>
          <p:cNvPr id="4" name="Espace réservé du contenu 3"/>
          <p:cNvGraphicFramePr>
            <a:graphicFrameLocks noGrp="1"/>
          </p:cNvGraphicFramePr>
          <p:nvPr>
            <p:ph idx="1"/>
            <p:extLst>
              <p:ext uri="{D42A27DB-BD31-4B8C-83A1-F6EECF244321}">
                <p14:modId xmlns:p14="http://schemas.microsoft.com/office/powerpoint/2010/main" val="1605593218"/>
              </p:ext>
            </p:extLst>
          </p:nvPr>
        </p:nvGraphicFramePr>
        <p:xfrm>
          <a:off x="844731" y="1227909"/>
          <a:ext cx="10659882" cy="555606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527600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785257" y="624111"/>
            <a:ext cx="9719355" cy="686530"/>
          </a:xfrm>
        </p:spPr>
        <p:txBody>
          <a:bodyPr>
            <a:normAutofit/>
          </a:bodyPr>
          <a:lstStyle/>
          <a:p>
            <a:r>
              <a:rPr lang="fr-FR" sz="2800" b="1" i="1" dirty="0" smtClean="0">
                <a:solidFill>
                  <a:schemeClr val="accent1">
                    <a:lumMod val="75000"/>
                  </a:schemeClr>
                </a:solidFill>
              </a:rPr>
              <a:t>L’ALENA : </a:t>
            </a:r>
            <a:r>
              <a:rPr lang="fr-FR" sz="2800" b="1" dirty="0" smtClean="0">
                <a:solidFill>
                  <a:schemeClr val="accent1">
                    <a:lumMod val="75000"/>
                  </a:schemeClr>
                </a:solidFill>
              </a:rPr>
              <a:t>Accord </a:t>
            </a:r>
            <a:r>
              <a:rPr lang="fr-FR" sz="2800" b="1" dirty="0">
                <a:solidFill>
                  <a:schemeClr val="accent1">
                    <a:lumMod val="75000"/>
                  </a:schemeClr>
                </a:solidFill>
              </a:rPr>
              <a:t>de </a:t>
            </a:r>
            <a:r>
              <a:rPr lang="fr-FR" sz="2800" b="1" dirty="0" smtClean="0">
                <a:solidFill>
                  <a:schemeClr val="accent1">
                    <a:lumMod val="75000"/>
                  </a:schemeClr>
                </a:solidFill>
              </a:rPr>
              <a:t>Libre-Échange Nord-Américain</a:t>
            </a:r>
            <a:r>
              <a:rPr lang="fr-FR" sz="2800" dirty="0" smtClean="0">
                <a:solidFill>
                  <a:schemeClr val="accent1">
                    <a:lumMod val="75000"/>
                  </a:schemeClr>
                </a:solidFill>
              </a:rPr>
              <a:t>  </a:t>
            </a:r>
            <a:r>
              <a:rPr lang="fr-FR" sz="2800" b="1" i="1" dirty="0" smtClean="0">
                <a:solidFill>
                  <a:schemeClr val="accent1">
                    <a:lumMod val="75000"/>
                  </a:schemeClr>
                </a:solidFill>
              </a:rPr>
              <a:t>!</a:t>
            </a:r>
            <a:endParaRPr lang="fr-FR" sz="2800" b="1" i="1" dirty="0">
              <a:solidFill>
                <a:schemeClr val="accent1">
                  <a:lumMod val="75000"/>
                </a:schemeClr>
              </a:solidFill>
            </a:endParaRPr>
          </a:p>
        </p:txBody>
      </p:sp>
      <p:sp>
        <p:nvSpPr>
          <p:cNvPr id="3" name="Espace réservé du contenu 2"/>
          <p:cNvSpPr>
            <a:spLocks noGrp="1"/>
          </p:cNvSpPr>
          <p:nvPr>
            <p:ph idx="1"/>
          </p:nvPr>
        </p:nvSpPr>
        <p:spPr>
          <a:xfrm>
            <a:off x="1140824" y="1602378"/>
            <a:ext cx="10955382" cy="5111931"/>
          </a:xfrm>
        </p:spPr>
        <p:txBody>
          <a:bodyPr>
            <a:noAutofit/>
          </a:bodyPr>
          <a:lstStyle/>
          <a:p>
            <a:pPr marL="45720" indent="0" algn="just">
              <a:buNone/>
            </a:pPr>
            <a:r>
              <a:rPr lang="fr-FR" sz="2000" b="1" i="1" dirty="0">
                <a:solidFill>
                  <a:srgbClr val="000000"/>
                </a:solidFill>
              </a:rPr>
              <a:t>Un accord de ce type existe : l’ALENA en vigueur depuis 19 ans. Résultats </a:t>
            </a:r>
            <a:r>
              <a:rPr lang="fr-FR" sz="2000" b="1" dirty="0">
                <a:solidFill>
                  <a:srgbClr val="000000"/>
                </a:solidFill>
              </a:rPr>
              <a:t>: </a:t>
            </a:r>
          </a:p>
          <a:p>
            <a:pPr algn="just">
              <a:buFontTx/>
              <a:buChar char="-"/>
            </a:pPr>
            <a:r>
              <a:rPr lang="fr-FR" sz="2000" b="1" dirty="0">
                <a:solidFill>
                  <a:srgbClr val="000000"/>
                </a:solidFill>
              </a:rPr>
              <a:t>Les salaires des salariés américains et canadiens ont été tirés vers le bas sans que les salaires mexicains augmentent (idem le rôle des PECO sur les salaires dans l’UE),</a:t>
            </a:r>
          </a:p>
          <a:p>
            <a:pPr algn="just">
              <a:buFontTx/>
              <a:buChar char="-"/>
            </a:pPr>
            <a:r>
              <a:rPr lang="fr-FR" sz="2000" b="1" dirty="0">
                <a:solidFill>
                  <a:srgbClr val="000000"/>
                </a:solidFill>
              </a:rPr>
              <a:t>Les USA n’ont pas respecté l’Accord : ils ont versé des aides publiques à leurs « champions » industriels et agricoles (comme aujourd’hui soutien à Apple contre Samsung, malgré un ALE avec la Corée du Sud),</a:t>
            </a:r>
          </a:p>
          <a:p>
            <a:pPr algn="just">
              <a:buFontTx/>
              <a:buChar char="-"/>
            </a:pPr>
            <a:r>
              <a:rPr lang="fr-FR" sz="2000" b="1" dirty="0">
                <a:solidFill>
                  <a:srgbClr val="000000"/>
                </a:solidFill>
              </a:rPr>
              <a:t>Pour respecter le chapitre « investissements » de l’Accord, le Mexique a été contraint de modifier sa Constitution protégeant certains territoires,</a:t>
            </a:r>
          </a:p>
          <a:p>
            <a:pPr algn="just">
              <a:buFontTx/>
              <a:buChar char="-"/>
            </a:pPr>
            <a:r>
              <a:rPr lang="fr-FR" sz="2000" b="1" dirty="0">
                <a:solidFill>
                  <a:srgbClr val="000000"/>
                </a:solidFill>
              </a:rPr>
              <a:t>Avant l’ALENA, le Mexique était exportateur net de produits agricoles, aujourd’hui il est importateur net avec destruction de milliers d’emplois dans l’agriculture et désertification,</a:t>
            </a:r>
          </a:p>
          <a:p>
            <a:pPr algn="just">
              <a:buFontTx/>
              <a:buChar char="-"/>
            </a:pPr>
            <a:r>
              <a:rPr lang="fr-FR" sz="2000" b="1" dirty="0">
                <a:solidFill>
                  <a:srgbClr val="000000"/>
                </a:solidFill>
              </a:rPr>
              <a:t>La firme américaine </a:t>
            </a:r>
            <a:r>
              <a:rPr lang="fr-FR" sz="2000" b="1" dirty="0" err="1">
                <a:solidFill>
                  <a:srgbClr val="000000"/>
                </a:solidFill>
              </a:rPr>
              <a:t>Lone</a:t>
            </a:r>
            <a:r>
              <a:rPr lang="fr-FR" sz="2000" b="1" dirty="0">
                <a:solidFill>
                  <a:srgbClr val="000000"/>
                </a:solidFill>
              </a:rPr>
              <a:t> </a:t>
            </a:r>
            <a:r>
              <a:rPr lang="fr-FR" sz="2000" b="1" dirty="0" smtClean="0">
                <a:solidFill>
                  <a:srgbClr val="000000"/>
                </a:solidFill>
              </a:rPr>
              <a:t>Pine </a:t>
            </a:r>
            <a:r>
              <a:rPr lang="fr-FR" sz="2000" b="1" dirty="0">
                <a:solidFill>
                  <a:srgbClr val="000000"/>
                </a:solidFill>
              </a:rPr>
              <a:t>poursuit le Canada parce que le Québec a interdit l’extraction du gaz de schiste. Un laboratoire américain poursuit le Canada qui conteste un brevet sur un médicament</a:t>
            </a:r>
            <a:r>
              <a:rPr lang="fr-FR" sz="2000" b="1" dirty="0" smtClean="0">
                <a:solidFill>
                  <a:srgbClr val="000000"/>
                </a:solidFill>
              </a:rPr>
              <a:t>.</a:t>
            </a:r>
            <a:endParaRPr lang="fr-FR" sz="2000" b="1" dirty="0">
              <a:solidFill>
                <a:srgbClr val="000000"/>
              </a:solidFill>
            </a:endParaRPr>
          </a:p>
        </p:txBody>
      </p:sp>
    </p:spTree>
    <p:extLst>
      <p:ext uri="{BB962C8B-B14F-4D97-AF65-F5344CB8AC3E}">
        <p14:creationId xmlns:p14="http://schemas.microsoft.com/office/powerpoint/2010/main" val="1386705889"/>
      </p:ext>
    </p:extLst>
  </p:cSld>
  <p:clrMapOvr>
    <a:masterClrMapping/>
  </p:clrMapOvr>
  <p:timing>
    <p:tnLst>
      <p:par>
        <p:cTn id="1" dur="indefinite" restart="never" nodeType="tmRoot"/>
      </p:par>
    </p:tnLst>
  </p:timing>
</p:sld>
</file>

<file path=ppt/theme/theme1.xml><?xml version="1.0" encoding="utf-8"?>
<a:theme xmlns:a="http://schemas.openxmlformats.org/drawingml/2006/main" name="Brin">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548</TotalTime>
  <Words>1470</Words>
  <Application>Microsoft Office PowerPoint</Application>
  <PresentationFormat>Grand écran</PresentationFormat>
  <Paragraphs>210</Paragraphs>
  <Slides>10</Slides>
  <Notes>10</Notes>
  <HiddenSlides>0</HiddenSlides>
  <MMClips>0</MMClips>
  <ScaleCrop>false</ScaleCrop>
  <HeadingPairs>
    <vt:vector size="6" baseType="variant">
      <vt:variant>
        <vt:lpstr>Polices utilisées</vt:lpstr>
      </vt:variant>
      <vt:variant>
        <vt:i4>6</vt:i4>
      </vt:variant>
      <vt:variant>
        <vt:lpstr>Thème</vt:lpstr>
      </vt:variant>
      <vt:variant>
        <vt:i4>1</vt:i4>
      </vt:variant>
      <vt:variant>
        <vt:lpstr>Titres des diapositives</vt:lpstr>
      </vt:variant>
      <vt:variant>
        <vt:i4>10</vt:i4>
      </vt:variant>
    </vt:vector>
  </HeadingPairs>
  <TitlesOfParts>
    <vt:vector size="17" baseType="lpstr">
      <vt:lpstr>Arial</vt:lpstr>
      <vt:lpstr>Bell MT</vt:lpstr>
      <vt:lpstr>Calibri</vt:lpstr>
      <vt:lpstr>Century Gothic</vt:lpstr>
      <vt:lpstr>Wingdings</vt:lpstr>
      <vt:lpstr>Wingdings 3</vt:lpstr>
      <vt:lpstr>Brin</vt:lpstr>
      <vt:lpstr>         Le Traité Transatlantique GMT (Grand Marché Transatlantique) TAFTA (TransAtlantic Free Trade Agreement) TTIP (Transatlantic Trade &amp; Investment Partnership) PTCI (Partenariat Transatlantique de Commerce &amp; Investissement)</vt:lpstr>
      <vt:lpstr>Le Traité Transatlantique</vt:lpstr>
      <vt:lpstr>Le Traité Transatlantique</vt:lpstr>
      <vt:lpstr>Les ambitions affichées  !  ?</vt:lpstr>
      <vt:lpstr> Les risques majeurs du Traité Transatlantique !</vt:lpstr>
      <vt:lpstr>La diminution des droits de douane et les attaques  sur les normes sociales, sanitaires et écologiques</vt:lpstr>
      <vt:lpstr>Une justice privée au service des multinationales</vt:lpstr>
      <vt:lpstr>Privatisation de la Démocratie au profit des multinationales</vt:lpstr>
      <vt:lpstr>L’ALENA : Accord de Libre-Échange Nord-Américain  !</vt:lpstr>
      <vt:lpstr>Le Grand Marché Transatlantique ???</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GMT (Grand Marché Transatlantique) TAFTA (TransAtlantic Free Trade Agreement) TTIP (Transatlantic Trade &amp; Investment Partnership) PTCI (Partenariat Transatlantique de Commerce &amp; Investissement)</dc:title>
  <dc:creator>Annie</dc:creator>
  <cp:lastModifiedBy>Michel</cp:lastModifiedBy>
  <cp:revision>56</cp:revision>
  <dcterms:created xsi:type="dcterms:W3CDTF">2014-05-19T14:06:16Z</dcterms:created>
  <dcterms:modified xsi:type="dcterms:W3CDTF">2014-05-21T12:07:36Z</dcterms:modified>
</cp:coreProperties>
</file>